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1"/>
  </p:notesMasterIdLst>
  <p:sldIdLst>
    <p:sldId id="256" r:id="rId3"/>
    <p:sldId id="272" r:id="rId4"/>
    <p:sldId id="258" r:id="rId5"/>
    <p:sldId id="273" r:id="rId6"/>
    <p:sldId id="275" r:id="rId7"/>
    <p:sldId id="271" r:id="rId8"/>
    <p:sldId id="257" r:id="rId9"/>
    <p:sldId id="306" r:id="rId10"/>
    <p:sldId id="274" r:id="rId11"/>
    <p:sldId id="261" r:id="rId12"/>
    <p:sldId id="276" r:id="rId13"/>
    <p:sldId id="270" r:id="rId14"/>
    <p:sldId id="277" r:id="rId15"/>
    <p:sldId id="278" r:id="rId16"/>
    <p:sldId id="301" r:id="rId17"/>
    <p:sldId id="267" r:id="rId18"/>
    <p:sldId id="311" r:id="rId19"/>
    <p:sldId id="312" r:id="rId20"/>
    <p:sldId id="313" r:id="rId21"/>
    <p:sldId id="346" r:id="rId22"/>
    <p:sldId id="345" r:id="rId23"/>
    <p:sldId id="347" r:id="rId24"/>
    <p:sldId id="314" r:id="rId25"/>
    <p:sldId id="315" r:id="rId26"/>
    <p:sldId id="310" r:id="rId27"/>
    <p:sldId id="268" r:id="rId28"/>
    <p:sldId id="279" r:id="rId29"/>
    <p:sldId id="280" r:id="rId30"/>
    <p:sldId id="281" r:id="rId31"/>
    <p:sldId id="282" r:id="rId32"/>
    <p:sldId id="324" r:id="rId33"/>
    <p:sldId id="325" r:id="rId34"/>
    <p:sldId id="326" r:id="rId35"/>
    <p:sldId id="327" r:id="rId36"/>
    <p:sldId id="317" r:id="rId37"/>
    <p:sldId id="328" r:id="rId38"/>
    <p:sldId id="329" r:id="rId39"/>
    <p:sldId id="330" r:id="rId40"/>
    <p:sldId id="331" r:id="rId41"/>
    <p:sldId id="332" r:id="rId42"/>
    <p:sldId id="333" r:id="rId43"/>
    <p:sldId id="334" r:id="rId44"/>
    <p:sldId id="284" r:id="rId45"/>
    <p:sldId id="335" r:id="rId46"/>
    <p:sldId id="336" r:id="rId47"/>
    <p:sldId id="285" r:id="rId48"/>
    <p:sldId id="283" r:id="rId49"/>
    <p:sldId id="337" r:id="rId50"/>
    <p:sldId id="338" r:id="rId51"/>
    <p:sldId id="339" r:id="rId52"/>
    <p:sldId id="340" r:id="rId53"/>
    <p:sldId id="341" r:id="rId54"/>
    <p:sldId id="342" r:id="rId55"/>
    <p:sldId id="322" r:id="rId56"/>
    <p:sldId id="343" r:id="rId57"/>
    <p:sldId id="344" r:id="rId58"/>
    <p:sldId id="286" r:id="rId59"/>
    <p:sldId id="287" r:id="rId60"/>
    <p:sldId id="289" r:id="rId61"/>
    <p:sldId id="290" r:id="rId62"/>
    <p:sldId id="323" r:id="rId63"/>
    <p:sldId id="309" r:id="rId64"/>
    <p:sldId id="291" r:id="rId65"/>
    <p:sldId id="292" r:id="rId66"/>
    <p:sldId id="293" r:id="rId67"/>
    <p:sldId id="294" r:id="rId68"/>
    <p:sldId id="295" r:id="rId69"/>
    <p:sldId id="297" r:id="rId70"/>
    <p:sldId id="298" r:id="rId71"/>
    <p:sldId id="307" r:id="rId72"/>
    <p:sldId id="308" r:id="rId73"/>
    <p:sldId id="300" r:id="rId74"/>
    <p:sldId id="299" r:id="rId75"/>
    <p:sldId id="302" r:id="rId76"/>
    <p:sldId id="303" r:id="rId77"/>
    <p:sldId id="304" r:id="rId78"/>
    <p:sldId id="305" r:id="rId79"/>
    <p:sldId id="265"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Janelle [KSBN]" userId="4395aedf-f4c6-4f0d-9bb6-92170aec02f0" providerId="ADAL" clId="{572E6E60-AC9D-4CE0-9405-B4E253490F21}"/>
    <pc:docChg chg="undo custSel addSld modSld sldOrd">
      <pc:chgData name="Martin, Janelle [KSBN]" userId="4395aedf-f4c6-4f0d-9bb6-92170aec02f0" providerId="ADAL" clId="{572E6E60-AC9D-4CE0-9405-B4E253490F21}" dt="2021-09-13T02:50:19.636" v="653" actId="20577"/>
      <pc:docMkLst>
        <pc:docMk/>
      </pc:docMkLst>
      <pc:sldChg chg="modSp mod">
        <pc:chgData name="Martin, Janelle [KSBN]" userId="4395aedf-f4c6-4f0d-9bb6-92170aec02f0" providerId="ADAL" clId="{572E6E60-AC9D-4CE0-9405-B4E253490F21}" dt="2021-09-13T02:50:19.636" v="653" actId="20577"/>
        <pc:sldMkLst>
          <pc:docMk/>
          <pc:sldMk cId="1893916541" sldId="265"/>
        </pc:sldMkLst>
        <pc:spChg chg="mod">
          <ac:chgData name="Martin, Janelle [KSBN]" userId="4395aedf-f4c6-4f0d-9bb6-92170aec02f0" providerId="ADAL" clId="{572E6E60-AC9D-4CE0-9405-B4E253490F21}" dt="2021-09-13T02:50:19.636" v="653" actId="20577"/>
          <ac:spMkLst>
            <pc:docMk/>
            <pc:sldMk cId="1893916541" sldId="265"/>
            <ac:spMk id="2" creationId="{8259B70A-B7A9-43C3-8652-76F55A01D932}"/>
          </ac:spMkLst>
        </pc:spChg>
      </pc:sldChg>
      <pc:sldChg chg="ord">
        <pc:chgData name="Martin, Janelle [KSBN]" userId="4395aedf-f4c6-4f0d-9bb6-92170aec02f0" providerId="ADAL" clId="{572E6E60-AC9D-4CE0-9405-B4E253490F21}" dt="2021-09-13T02:16:31.142" v="609"/>
        <pc:sldMkLst>
          <pc:docMk/>
          <pc:sldMk cId="1031239410" sldId="279"/>
        </pc:sldMkLst>
      </pc:sldChg>
      <pc:sldChg chg="modSp mod">
        <pc:chgData name="Martin, Janelle [KSBN]" userId="4395aedf-f4c6-4f0d-9bb6-92170aec02f0" providerId="ADAL" clId="{572E6E60-AC9D-4CE0-9405-B4E253490F21}" dt="2021-09-13T02:19:54.584" v="650" actId="20577"/>
        <pc:sldMkLst>
          <pc:docMk/>
          <pc:sldMk cId="2089708011" sldId="281"/>
        </pc:sldMkLst>
        <pc:spChg chg="mod">
          <ac:chgData name="Martin, Janelle [KSBN]" userId="4395aedf-f4c6-4f0d-9bb6-92170aec02f0" providerId="ADAL" clId="{572E6E60-AC9D-4CE0-9405-B4E253490F21}" dt="2021-09-13T02:19:54.584" v="650" actId="20577"/>
          <ac:spMkLst>
            <pc:docMk/>
            <pc:sldMk cId="2089708011" sldId="281"/>
            <ac:spMk id="3" creationId="{3F5921CB-CAE6-4AFE-94D4-EDC602718CE2}"/>
          </ac:spMkLst>
        </pc:spChg>
      </pc:sldChg>
      <pc:sldChg chg="mod modShow">
        <pc:chgData name="Martin, Janelle [KSBN]" userId="4395aedf-f4c6-4f0d-9bb6-92170aec02f0" providerId="ADAL" clId="{572E6E60-AC9D-4CE0-9405-B4E253490F21}" dt="2021-09-13T02:22:28.736" v="651" actId="729"/>
        <pc:sldMkLst>
          <pc:docMk/>
          <pc:sldMk cId="1856021415" sldId="283"/>
        </pc:sldMkLst>
      </pc:sldChg>
      <pc:sldChg chg="modSp mod">
        <pc:chgData name="Martin, Janelle [KSBN]" userId="4395aedf-f4c6-4f0d-9bb6-92170aec02f0" providerId="ADAL" clId="{572E6E60-AC9D-4CE0-9405-B4E253490F21}" dt="2021-09-13T01:45:27.285" v="173" actId="14100"/>
        <pc:sldMkLst>
          <pc:docMk/>
          <pc:sldMk cId="2912848414" sldId="345"/>
        </pc:sldMkLst>
        <pc:spChg chg="mod">
          <ac:chgData name="Martin, Janelle [KSBN]" userId="4395aedf-f4c6-4f0d-9bb6-92170aec02f0" providerId="ADAL" clId="{572E6E60-AC9D-4CE0-9405-B4E253490F21}" dt="2021-09-13T01:45:27.285" v="173" actId="14100"/>
          <ac:spMkLst>
            <pc:docMk/>
            <pc:sldMk cId="2912848414" sldId="345"/>
            <ac:spMk id="3" creationId="{82719328-D199-4346-B913-D3D77650B044}"/>
          </ac:spMkLst>
        </pc:spChg>
      </pc:sldChg>
      <pc:sldChg chg="modSp add mod">
        <pc:chgData name="Martin, Janelle [KSBN]" userId="4395aedf-f4c6-4f0d-9bb6-92170aec02f0" providerId="ADAL" clId="{572E6E60-AC9D-4CE0-9405-B4E253490F21}" dt="2021-09-13T01:54:50.215" v="607" actId="27636"/>
        <pc:sldMkLst>
          <pc:docMk/>
          <pc:sldMk cId="178829492" sldId="347"/>
        </pc:sldMkLst>
        <pc:spChg chg="mod">
          <ac:chgData name="Martin, Janelle [KSBN]" userId="4395aedf-f4c6-4f0d-9bb6-92170aec02f0" providerId="ADAL" clId="{572E6E60-AC9D-4CE0-9405-B4E253490F21}" dt="2021-09-13T01:54:50.215" v="607" actId="27636"/>
          <ac:spMkLst>
            <pc:docMk/>
            <pc:sldMk cId="178829492" sldId="347"/>
            <ac:spMk id="3" creationId="{82719328-D199-4346-B913-D3D77650B0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11A450-11B5-48DA-8CDC-A24348387528}" type="datetimeFigureOut">
              <a:rPr lang="en-US" smtClean="0"/>
              <a:t>9/11/2021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77B47-C526-47C5-A1FC-F8203CB95117}" type="slidenum">
              <a:rPr lang="en-US" smtClean="0"/>
              <a:t>‹#›</a:t>
            </a:fld>
            <a:endParaRPr lang="en-US"/>
          </a:p>
        </p:txBody>
      </p:sp>
    </p:spTree>
    <p:extLst>
      <p:ext uri="{BB962C8B-B14F-4D97-AF65-F5344CB8AC3E}">
        <p14:creationId xmlns:p14="http://schemas.microsoft.com/office/powerpoint/2010/main" val="154832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958C8-478C-433F-8DEB-E4BFA24CB5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1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958C8-478C-433F-8DEB-E4BFA24CB590}" type="slidenum">
              <a:rPr lang="en-US" smtClean="0"/>
              <a:t>54</a:t>
            </a:fld>
            <a:endParaRPr lang="en-US"/>
          </a:p>
        </p:txBody>
      </p:sp>
    </p:spTree>
    <p:extLst>
      <p:ext uri="{BB962C8B-B14F-4D97-AF65-F5344CB8AC3E}">
        <p14:creationId xmlns:p14="http://schemas.microsoft.com/office/powerpoint/2010/main" val="1440468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5A19A0-F8F0-466D-ABBE-47F7EA80D611}"/>
              </a:ext>
            </a:extLst>
          </p:cNvPr>
          <p:cNvSpPr/>
          <p:nvPr userDrawn="1"/>
        </p:nvSpPr>
        <p:spPr>
          <a:xfrm>
            <a:off x="-1" y="0"/>
            <a:ext cx="12192001" cy="64893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415D18-C816-4C1F-BEF1-7401FE8FEB56}"/>
              </a:ext>
            </a:extLst>
          </p:cNvPr>
          <p:cNvSpPr/>
          <p:nvPr userDrawn="1"/>
        </p:nvSpPr>
        <p:spPr>
          <a:xfrm rot="16200000">
            <a:off x="3656215" y="-2043546"/>
            <a:ext cx="4879570" cy="1219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EFE14-D99D-41C3-B298-6CD64392D7EF}"/>
              </a:ext>
            </a:extLst>
          </p:cNvPr>
          <p:cNvSpPr>
            <a:spLocks noGrp="1"/>
          </p:cNvSpPr>
          <p:nvPr>
            <p:ph type="ctrTitle"/>
          </p:nvPr>
        </p:nvSpPr>
        <p:spPr>
          <a:xfrm>
            <a:off x="0" y="427471"/>
            <a:ext cx="9144000" cy="964132"/>
          </a:xfrm>
          <a:solidFill>
            <a:schemeClr val="accent1">
              <a:lumMod val="50000"/>
            </a:schemeClr>
          </a:solidFill>
          <a:ln>
            <a:noFill/>
          </a:ln>
        </p:spPr>
        <p:txBody>
          <a:bodyPr anchor="b"/>
          <a:lstStyle>
            <a:lvl1pPr algn="ctr">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2FA03D-BD9F-4AFB-981C-FD3BC4C5A52D}"/>
              </a:ext>
            </a:extLst>
          </p:cNvPr>
          <p:cNvSpPr>
            <a:spLocks noGrp="1"/>
          </p:cNvSpPr>
          <p:nvPr>
            <p:ph type="subTitle" idx="1"/>
          </p:nvPr>
        </p:nvSpPr>
        <p:spPr>
          <a:xfrm>
            <a:off x="0" y="2344188"/>
            <a:ext cx="4250575" cy="793865"/>
          </a:xfrm>
          <a:prstGeom prst="rect">
            <a:avLst/>
          </a:prstGeom>
          <a:solidFill>
            <a:schemeClr val="tx1">
              <a:lumMod val="75000"/>
              <a:lumOff val="25000"/>
            </a:schemeClr>
          </a:solidFill>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251C9182-8C61-44B4-A4CE-35B3D732320C}"/>
              </a:ext>
            </a:extLst>
          </p:cNvPr>
          <p:cNvSpPr>
            <a:spLocks noGrp="1"/>
          </p:cNvSpPr>
          <p:nvPr>
            <p:ph type="dt" sz="half" idx="2"/>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8" name="Footer Placeholder 4">
            <a:extLst>
              <a:ext uri="{FF2B5EF4-FFF2-40B4-BE49-F238E27FC236}">
                <a16:creationId xmlns:a16="http://schemas.microsoft.com/office/drawing/2014/main" id="{5BFCCD74-3C2D-468E-A411-A5975CBC6400}"/>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020C44AE-2E3D-4052-BC8A-DB43F63E32D9}"/>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pic>
        <p:nvPicPr>
          <p:cNvPr id="12" name="Picture 11">
            <a:extLst>
              <a:ext uri="{FF2B5EF4-FFF2-40B4-BE49-F238E27FC236}">
                <a16:creationId xmlns:a16="http://schemas.microsoft.com/office/drawing/2014/main" id="{95EE96B3-1C3E-47B3-BDF0-C51C6B5C91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1378" y="3023755"/>
            <a:ext cx="4267570" cy="3371380"/>
          </a:xfrm>
          <a:prstGeom prst="rect">
            <a:avLst/>
          </a:prstGeom>
        </p:spPr>
      </p:pic>
    </p:spTree>
    <p:extLst>
      <p:ext uri="{BB962C8B-B14F-4D97-AF65-F5344CB8AC3E}">
        <p14:creationId xmlns:p14="http://schemas.microsoft.com/office/powerpoint/2010/main" val="244558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EEE9-4BA9-451D-B55E-BA0A1B67B0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85D48F-D9E7-4CF5-BA60-CDB28E68ED4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46EDF1-26D0-48B7-8D77-107579897899}"/>
              </a:ext>
            </a:extLst>
          </p:cNvPr>
          <p:cNvSpPr>
            <a:spLocks noGrp="1"/>
          </p:cNvSpPr>
          <p:nvPr>
            <p:ph type="dt" sz="half" idx="2"/>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8" name="Footer Placeholder 4">
            <a:extLst>
              <a:ext uri="{FF2B5EF4-FFF2-40B4-BE49-F238E27FC236}">
                <a16:creationId xmlns:a16="http://schemas.microsoft.com/office/drawing/2014/main" id="{D23C970A-8B4D-40C2-B2AE-A8945FA5088B}"/>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FCC04C49-DAE1-4F5C-A5F0-6DDEE61C6FAC}"/>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Tree>
    <p:extLst>
      <p:ext uri="{BB962C8B-B14F-4D97-AF65-F5344CB8AC3E}">
        <p14:creationId xmlns:p14="http://schemas.microsoft.com/office/powerpoint/2010/main" val="197922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8D4A18-8937-4E19-99B8-8C845755AB54}"/>
              </a:ext>
            </a:extLst>
          </p:cNvPr>
          <p:cNvSpPr>
            <a:spLocks noGrp="1"/>
          </p:cNvSpPr>
          <p:nvPr>
            <p:ph type="title" orient="vert"/>
          </p:nvPr>
        </p:nvSpPr>
        <p:spPr>
          <a:xfrm>
            <a:off x="10008523" y="0"/>
            <a:ext cx="1935480" cy="649224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A60042-84E1-41BF-A1A4-4F6ABECD6464}"/>
              </a:ext>
            </a:extLst>
          </p:cNvPr>
          <p:cNvSpPr>
            <a:spLocks noGrp="1"/>
          </p:cNvSpPr>
          <p:nvPr>
            <p:ph type="body" orient="vert" idx="1"/>
          </p:nvPr>
        </p:nvSpPr>
        <p:spPr>
          <a:xfrm>
            <a:off x="838199" y="365125"/>
            <a:ext cx="8638309"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97837DF-CE63-41DC-892F-E3987088D1A1}"/>
              </a:ext>
            </a:extLst>
          </p:cNvPr>
          <p:cNvSpPr>
            <a:spLocks noGrp="1"/>
          </p:cNvSpPr>
          <p:nvPr>
            <p:ph type="dt" sz="half" idx="2"/>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8" name="Footer Placeholder 4">
            <a:extLst>
              <a:ext uri="{FF2B5EF4-FFF2-40B4-BE49-F238E27FC236}">
                <a16:creationId xmlns:a16="http://schemas.microsoft.com/office/drawing/2014/main" id="{8C43B9ED-9BDF-464A-943A-58502E332C27}"/>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EC7E8EE-C09E-41CD-9308-CD15BEB22920}"/>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Tree>
    <p:extLst>
      <p:ext uri="{BB962C8B-B14F-4D97-AF65-F5344CB8AC3E}">
        <p14:creationId xmlns:p14="http://schemas.microsoft.com/office/powerpoint/2010/main" val="173752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2A59F0-F86F-4BA6-9F1A-BFB820D8AFED}"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0BD1E-D689-4463-8E65-65409E7CF37B}" type="slidenum">
              <a:rPr lang="en-US" smtClean="0"/>
              <a:pPr/>
              <a:t>‹#›</a:t>
            </a:fld>
            <a:endParaRPr lang="en-US"/>
          </a:p>
        </p:txBody>
      </p:sp>
    </p:spTree>
    <p:extLst>
      <p:ext uri="{BB962C8B-B14F-4D97-AF65-F5344CB8AC3E}">
        <p14:creationId xmlns:p14="http://schemas.microsoft.com/office/powerpoint/2010/main" val="2861729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A59F0-F86F-4BA6-9F1A-BFB820D8AFED}"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0BD1E-D689-4463-8E65-65409E7CF37B}" type="slidenum">
              <a:rPr lang="en-US" smtClean="0"/>
              <a:pPr/>
              <a:t>‹#›</a:t>
            </a:fld>
            <a:endParaRPr lang="en-US"/>
          </a:p>
        </p:txBody>
      </p:sp>
    </p:spTree>
    <p:extLst>
      <p:ext uri="{BB962C8B-B14F-4D97-AF65-F5344CB8AC3E}">
        <p14:creationId xmlns:p14="http://schemas.microsoft.com/office/powerpoint/2010/main" val="2247978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2A59F0-F86F-4BA6-9F1A-BFB820D8AFED}"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0BD1E-D689-4463-8E65-65409E7CF37B}" type="slidenum">
              <a:rPr lang="en-US" smtClean="0"/>
              <a:pPr/>
              <a:t>‹#›</a:t>
            </a:fld>
            <a:endParaRPr lang="en-US"/>
          </a:p>
        </p:txBody>
      </p:sp>
    </p:spTree>
    <p:extLst>
      <p:ext uri="{BB962C8B-B14F-4D97-AF65-F5344CB8AC3E}">
        <p14:creationId xmlns:p14="http://schemas.microsoft.com/office/powerpoint/2010/main" val="2794363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2A59F0-F86F-4BA6-9F1A-BFB820D8AFED}" type="datetimeFigureOut">
              <a:rPr lang="en-US" smtClean="0"/>
              <a:pPr/>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0BD1E-D689-4463-8E65-65409E7CF37B}" type="slidenum">
              <a:rPr lang="en-US" smtClean="0"/>
              <a:pPr/>
              <a:t>‹#›</a:t>
            </a:fld>
            <a:endParaRPr lang="en-US"/>
          </a:p>
        </p:txBody>
      </p:sp>
    </p:spTree>
    <p:extLst>
      <p:ext uri="{BB962C8B-B14F-4D97-AF65-F5344CB8AC3E}">
        <p14:creationId xmlns:p14="http://schemas.microsoft.com/office/powerpoint/2010/main" val="3490915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2A59F0-F86F-4BA6-9F1A-BFB820D8AFED}" type="datetimeFigureOut">
              <a:rPr lang="en-US" smtClean="0"/>
              <a:pPr/>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F0BD1E-D689-4463-8E65-65409E7CF37B}" type="slidenum">
              <a:rPr lang="en-US" smtClean="0"/>
              <a:pPr/>
              <a:t>‹#›</a:t>
            </a:fld>
            <a:endParaRPr lang="en-US"/>
          </a:p>
        </p:txBody>
      </p:sp>
    </p:spTree>
    <p:extLst>
      <p:ext uri="{BB962C8B-B14F-4D97-AF65-F5344CB8AC3E}">
        <p14:creationId xmlns:p14="http://schemas.microsoft.com/office/powerpoint/2010/main" val="2302850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2A59F0-F86F-4BA6-9F1A-BFB820D8AFED}" type="datetimeFigureOut">
              <a:rPr lang="en-US" smtClean="0"/>
              <a:pPr/>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F0BD1E-D689-4463-8E65-65409E7CF37B}" type="slidenum">
              <a:rPr lang="en-US" smtClean="0"/>
              <a:pPr/>
              <a:t>‹#›</a:t>
            </a:fld>
            <a:endParaRPr lang="en-US"/>
          </a:p>
        </p:txBody>
      </p:sp>
    </p:spTree>
    <p:extLst>
      <p:ext uri="{BB962C8B-B14F-4D97-AF65-F5344CB8AC3E}">
        <p14:creationId xmlns:p14="http://schemas.microsoft.com/office/powerpoint/2010/main" val="2086675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A59F0-F86F-4BA6-9F1A-BFB820D8AFED}" type="datetimeFigureOut">
              <a:rPr lang="en-US" smtClean="0"/>
              <a:pPr/>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F0BD1E-D689-4463-8E65-65409E7CF37B}" type="slidenum">
              <a:rPr lang="en-US" smtClean="0"/>
              <a:pPr/>
              <a:t>‹#›</a:t>
            </a:fld>
            <a:endParaRPr lang="en-US"/>
          </a:p>
        </p:txBody>
      </p:sp>
    </p:spTree>
    <p:extLst>
      <p:ext uri="{BB962C8B-B14F-4D97-AF65-F5344CB8AC3E}">
        <p14:creationId xmlns:p14="http://schemas.microsoft.com/office/powerpoint/2010/main" val="1509571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2A59F0-F86F-4BA6-9F1A-BFB820D8AFED}" type="datetimeFigureOut">
              <a:rPr lang="en-US" smtClean="0"/>
              <a:pPr/>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0BD1E-D689-4463-8E65-65409E7CF37B}" type="slidenum">
              <a:rPr lang="en-US" smtClean="0"/>
              <a:pPr/>
              <a:t>‹#›</a:t>
            </a:fld>
            <a:endParaRPr lang="en-US"/>
          </a:p>
        </p:txBody>
      </p:sp>
    </p:spTree>
    <p:extLst>
      <p:ext uri="{BB962C8B-B14F-4D97-AF65-F5344CB8AC3E}">
        <p14:creationId xmlns:p14="http://schemas.microsoft.com/office/powerpoint/2010/main" val="240342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C18D-BF36-43C0-9DE6-BAE727233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C1E89-3857-461C-A942-5F9B36CABCD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0407AE-B65D-4D6F-8E8B-2C740ABC3BAD}"/>
              </a:ext>
            </a:extLst>
          </p:cNvPr>
          <p:cNvSpPr>
            <a:spLocks noGrp="1"/>
          </p:cNvSpPr>
          <p:nvPr>
            <p:ph type="dt" sz="half" idx="2"/>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8" name="Footer Placeholder 4">
            <a:extLst>
              <a:ext uri="{FF2B5EF4-FFF2-40B4-BE49-F238E27FC236}">
                <a16:creationId xmlns:a16="http://schemas.microsoft.com/office/drawing/2014/main" id="{B0C7C7F8-C6F7-4B26-8172-4975BC0D97DE}"/>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CA48E909-35C4-41CA-97BD-B52A2D421EB6}"/>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pic>
        <p:nvPicPr>
          <p:cNvPr id="4" name="Picture 3">
            <a:extLst>
              <a:ext uri="{FF2B5EF4-FFF2-40B4-BE49-F238E27FC236}">
                <a16:creationId xmlns:a16="http://schemas.microsoft.com/office/drawing/2014/main" id="{DCED9749-D864-4555-9D76-058AD9E58713}"/>
              </a:ext>
            </a:extLst>
          </p:cNvPr>
          <p:cNvPicPr>
            <a:picLocks noChangeAspect="1"/>
          </p:cNvPicPr>
          <p:nvPr userDrawn="1"/>
        </p:nvPicPr>
        <p:blipFill>
          <a:blip r:embed="rId2"/>
          <a:stretch>
            <a:fillRect/>
          </a:stretch>
        </p:blipFill>
        <p:spPr>
          <a:xfrm>
            <a:off x="10603255" y="5422006"/>
            <a:ext cx="1154738" cy="868101"/>
          </a:xfrm>
          <a:prstGeom prst="rect">
            <a:avLst/>
          </a:prstGeom>
        </p:spPr>
      </p:pic>
    </p:spTree>
    <p:extLst>
      <p:ext uri="{BB962C8B-B14F-4D97-AF65-F5344CB8AC3E}">
        <p14:creationId xmlns:p14="http://schemas.microsoft.com/office/powerpoint/2010/main" val="1748277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2A59F0-F86F-4BA6-9F1A-BFB820D8AFED}" type="datetimeFigureOut">
              <a:rPr lang="en-US" smtClean="0"/>
              <a:pPr/>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0BD1E-D689-4463-8E65-65409E7CF37B}" type="slidenum">
              <a:rPr lang="en-US" smtClean="0"/>
              <a:pPr/>
              <a:t>‹#›</a:t>
            </a:fld>
            <a:endParaRPr lang="en-US"/>
          </a:p>
        </p:txBody>
      </p:sp>
    </p:spTree>
    <p:extLst>
      <p:ext uri="{BB962C8B-B14F-4D97-AF65-F5344CB8AC3E}">
        <p14:creationId xmlns:p14="http://schemas.microsoft.com/office/powerpoint/2010/main" val="4144482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A59F0-F86F-4BA6-9F1A-BFB820D8AFED}"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0BD1E-D689-4463-8E65-65409E7CF37B}" type="slidenum">
              <a:rPr lang="en-US" smtClean="0"/>
              <a:pPr/>
              <a:t>‹#›</a:t>
            </a:fld>
            <a:endParaRPr lang="en-US"/>
          </a:p>
        </p:txBody>
      </p:sp>
    </p:spTree>
    <p:extLst>
      <p:ext uri="{BB962C8B-B14F-4D97-AF65-F5344CB8AC3E}">
        <p14:creationId xmlns:p14="http://schemas.microsoft.com/office/powerpoint/2010/main" val="518692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A59F0-F86F-4BA6-9F1A-BFB820D8AFED}" type="datetimeFigureOut">
              <a:rPr lang="en-US" smtClean="0"/>
              <a:pPr/>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0BD1E-D689-4463-8E65-65409E7CF37B}" type="slidenum">
              <a:rPr lang="en-US" smtClean="0"/>
              <a:pPr/>
              <a:t>‹#›</a:t>
            </a:fld>
            <a:endParaRPr lang="en-US"/>
          </a:p>
        </p:txBody>
      </p:sp>
    </p:spTree>
    <p:extLst>
      <p:ext uri="{BB962C8B-B14F-4D97-AF65-F5344CB8AC3E}">
        <p14:creationId xmlns:p14="http://schemas.microsoft.com/office/powerpoint/2010/main" val="333944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6D45-BE57-4D52-8AA7-A971CD7B0ABF}"/>
              </a:ext>
            </a:extLst>
          </p:cNvPr>
          <p:cNvSpPr>
            <a:spLocks noGrp="1"/>
          </p:cNvSpPr>
          <p:nvPr>
            <p:ph type="title"/>
          </p:nvPr>
        </p:nvSpPr>
        <p:spPr>
          <a:xfrm>
            <a:off x="838200" y="-21418"/>
            <a:ext cx="10515600" cy="2354072"/>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C17369E7-AF0C-4575-A907-9D29D30CBE61}"/>
              </a:ext>
            </a:extLst>
          </p:cNvPr>
          <p:cNvSpPr>
            <a:spLocks noGrp="1"/>
          </p:cNvSpPr>
          <p:nvPr>
            <p:ph type="body" idx="1"/>
          </p:nvPr>
        </p:nvSpPr>
        <p:spPr>
          <a:xfrm>
            <a:off x="831850" y="2444621"/>
            <a:ext cx="10515600" cy="364503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BA93A9ED-D937-4CFD-A69C-D840ADE60120}"/>
              </a:ext>
            </a:extLst>
          </p:cNvPr>
          <p:cNvSpPr>
            <a:spLocks noGrp="1"/>
          </p:cNvSpPr>
          <p:nvPr>
            <p:ph type="dt" sz="half" idx="2"/>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8" name="Footer Placeholder 4">
            <a:extLst>
              <a:ext uri="{FF2B5EF4-FFF2-40B4-BE49-F238E27FC236}">
                <a16:creationId xmlns:a16="http://schemas.microsoft.com/office/drawing/2014/main" id="{FC2098E9-7564-4724-B5CF-B79EF0222EDE}"/>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0FFDBEEF-0E3F-401B-8691-25874F4D6D9F}"/>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Tree>
    <p:extLst>
      <p:ext uri="{BB962C8B-B14F-4D97-AF65-F5344CB8AC3E}">
        <p14:creationId xmlns:p14="http://schemas.microsoft.com/office/powerpoint/2010/main" val="414558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14C8-C59E-49E9-A963-56A1BF45B5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C7E75-1F62-4593-9B97-BEE0A00FFB5A}"/>
              </a:ext>
            </a:extLst>
          </p:cNvPr>
          <p:cNvSpPr>
            <a:spLocks noGrp="1"/>
          </p:cNvSpPr>
          <p:nvPr>
            <p:ph sz="half" idx="1"/>
          </p:nvPr>
        </p:nvSpPr>
        <p:spPr>
          <a:xfrm>
            <a:off x="447505"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A76CD4-3170-4B09-ADAC-6240BD8FC2D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3601585A-48D8-4701-89C8-F26A1394D904}"/>
              </a:ext>
            </a:extLst>
          </p:cNvPr>
          <p:cNvSpPr>
            <a:spLocks noGrp="1"/>
          </p:cNvSpPr>
          <p:nvPr>
            <p:ph type="dt" sz="half" idx="10"/>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9" name="Footer Placeholder 4">
            <a:extLst>
              <a:ext uri="{FF2B5EF4-FFF2-40B4-BE49-F238E27FC236}">
                <a16:creationId xmlns:a16="http://schemas.microsoft.com/office/drawing/2014/main" id="{9455ECBD-6A57-4525-B632-3327BC041F5C}"/>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64C675B-81B2-4D3A-8B7D-46B6BF0BD552}"/>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Tree>
    <p:extLst>
      <p:ext uri="{BB962C8B-B14F-4D97-AF65-F5344CB8AC3E}">
        <p14:creationId xmlns:p14="http://schemas.microsoft.com/office/powerpoint/2010/main" val="341279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A0E534-6B80-45C7-B3B9-43FAB451F32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A3663-7744-4303-992C-9F0A2416848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22356-6561-44FF-8EBC-70818118F36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F007CD-016E-422B-ACC2-DD7C660049F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D5C83AD1-69DE-4617-8324-4204FEF68E95}"/>
              </a:ext>
            </a:extLst>
          </p:cNvPr>
          <p:cNvSpPr>
            <a:spLocks noGrp="1"/>
          </p:cNvSpPr>
          <p:nvPr>
            <p:ph type="dt" sz="half" idx="10"/>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11" name="Footer Placeholder 4">
            <a:extLst>
              <a:ext uri="{FF2B5EF4-FFF2-40B4-BE49-F238E27FC236}">
                <a16:creationId xmlns:a16="http://schemas.microsoft.com/office/drawing/2014/main" id="{17B0011A-1EA7-406D-935E-EDE4E341022C}"/>
              </a:ext>
            </a:extLst>
          </p:cNvPr>
          <p:cNvSpPr>
            <a:spLocks noGrp="1"/>
          </p:cNvSpPr>
          <p:nvPr>
            <p:ph type="ftr" sz="quarter" idx="11"/>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2A2E2EB-5B61-4FFC-A2B6-E3F377578B71}"/>
              </a:ext>
            </a:extLst>
          </p:cNvPr>
          <p:cNvSpPr>
            <a:spLocks noGrp="1"/>
          </p:cNvSpPr>
          <p:nvPr>
            <p:ph type="sldNum" sz="quarter" idx="12"/>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
        <p:nvSpPr>
          <p:cNvPr id="13" name="Title 1">
            <a:extLst>
              <a:ext uri="{FF2B5EF4-FFF2-40B4-BE49-F238E27FC236}">
                <a16:creationId xmlns:a16="http://schemas.microsoft.com/office/drawing/2014/main" id="{6E3098F3-9243-4C51-A800-2278F62CCA39}"/>
              </a:ext>
            </a:extLst>
          </p:cNvPr>
          <p:cNvSpPr txBox="1">
            <a:spLocks/>
          </p:cNvSpPr>
          <p:nvPr userDrawn="1"/>
        </p:nvSpPr>
        <p:spPr>
          <a:xfrm>
            <a:off x="0" y="232120"/>
            <a:ext cx="6849687" cy="1056353"/>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100647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D4C7A-2F0D-4AB3-95C5-E3312B60310D}"/>
              </a:ext>
            </a:extLst>
          </p:cNvPr>
          <p:cNvSpPr>
            <a:spLocks noGrp="1"/>
          </p:cNvSpPr>
          <p:nvPr>
            <p:ph type="title"/>
          </p:nvPr>
        </p:nvSpPr>
        <p:spPr/>
        <p:txBody>
          <a:bodyPr/>
          <a:lstStyle/>
          <a:p>
            <a:r>
              <a:rPr lang="en-US"/>
              <a:t>Click to edit Master title style</a:t>
            </a:r>
          </a:p>
        </p:txBody>
      </p:sp>
      <p:sp>
        <p:nvSpPr>
          <p:cNvPr id="8" name="Date Placeholder 3">
            <a:extLst>
              <a:ext uri="{FF2B5EF4-FFF2-40B4-BE49-F238E27FC236}">
                <a16:creationId xmlns:a16="http://schemas.microsoft.com/office/drawing/2014/main" id="{77810B59-59C1-488A-8185-C2CB10A80752}"/>
              </a:ext>
            </a:extLst>
          </p:cNvPr>
          <p:cNvSpPr>
            <a:spLocks noGrp="1"/>
          </p:cNvSpPr>
          <p:nvPr>
            <p:ph type="dt" sz="half" idx="2"/>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9" name="Footer Placeholder 4">
            <a:extLst>
              <a:ext uri="{FF2B5EF4-FFF2-40B4-BE49-F238E27FC236}">
                <a16:creationId xmlns:a16="http://schemas.microsoft.com/office/drawing/2014/main" id="{08C629A5-CDDF-40B6-AD65-FE2A8D4153A9}"/>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BC03F2C-01F9-4F1D-87A3-5BCFCAD8FD02}"/>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Tree>
    <p:extLst>
      <p:ext uri="{BB962C8B-B14F-4D97-AF65-F5344CB8AC3E}">
        <p14:creationId xmlns:p14="http://schemas.microsoft.com/office/powerpoint/2010/main" val="135190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7C9D141-8094-44EE-BB86-8A3B8F704E11}"/>
              </a:ext>
            </a:extLst>
          </p:cNvPr>
          <p:cNvSpPr>
            <a:spLocks noGrp="1"/>
          </p:cNvSpPr>
          <p:nvPr>
            <p:ph type="dt" sz="half" idx="2"/>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6" name="Footer Placeholder 4">
            <a:extLst>
              <a:ext uri="{FF2B5EF4-FFF2-40B4-BE49-F238E27FC236}">
                <a16:creationId xmlns:a16="http://schemas.microsoft.com/office/drawing/2014/main" id="{AA6A1231-7D8A-4FE6-8BA1-8111942B9055}"/>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C9514E1E-6CEB-4AAD-B447-29205381AC09}"/>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Tree>
    <p:extLst>
      <p:ext uri="{BB962C8B-B14F-4D97-AF65-F5344CB8AC3E}">
        <p14:creationId xmlns:p14="http://schemas.microsoft.com/office/powerpoint/2010/main" val="348333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55E429-FD5A-48B6-8AC6-C7E7F619CF1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5E04B73D-77CD-4804-8FD2-FA9A1C5BDCBC}"/>
              </a:ext>
            </a:extLst>
          </p:cNvPr>
          <p:cNvSpPr>
            <a:spLocks noGrp="1"/>
          </p:cNvSpPr>
          <p:nvPr>
            <p:ph type="dt" sz="half" idx="10"/>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9" name="Footer Placeholder 4">
            <a:extLst>
              <a:ext uri="{FF2B5EF4-FFF2-40B4-BE49-F238E27FC236}">
                <a16:creationId xmlns:a16="http://schemas.microsoft.com/office/drawing/2014/main" id="{5D2BCBD3-1E53-4096-9C82-CFAA2CA4781D}"/>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10A4830-C6F7-4E27-8F17-CD03EF904219}"/>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
        <p:nvSpPr>
          <p:cNvPr id="11" name="Title 1">
            <a:extLst>
              <a:ext uri="{FF2B5EF4-FFF2-40B4-BE49-F238E27FC236}">
                <a16:creationId xmlns:a16="http://schemas.microsoft.com/office/drawing/2014/main" id="{EEC8D21E-3FD6-48C6-97E6-2578F71CFA2E}"/>
              </a:ext>
            </a:extLst>
          </p:cNvPr>
          <p:cNvSpPr txBox="1">
            <a:spLocks/>
          </p:cNvSpPr>
          <p:nvPr userDrawn="1"/>
        </p:nvSpPr>
        <p:spPr>
          <a:xfrm>
            <a:off x="839788" y="457200"/>
            <a:ext cx="3932237" cy="1072342"/>
          </a:xfrm>
          <a:prstGeom prst="rect">
            <a:avLst/>
          </a:prstGeom>
          <a:solidFill>
            <a:schemeClr val="accent1">
              <a:lumMod val="5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en-US" dirty="0"/>
              <a:t>Click to edit Master title style</a:t>
            </a:r>
          </a:p>
        </p:txBody>
      </p:sp>
      <p:sp>
        <p:nvSpPr>
          <p:cNvPr id="12" name="Text Placeholder 3">
            <a:extLst>
              <a:ext uri="{FF2B5EF4-FFF2-40B4-BE49-F238E27FC236}">
                <a16:creationId xmlns:a16="http://schemas.microsoft.com/office/drawing/2014/main" id="{BFE2100B-4B4B-41DC-99EC-C1ED6DB7EC3F}"/>
              </a:ext>
            </a:extLst>
          </p:cNvPr>
          <p:cNvSpPr>
            <a:spLocks noGrp="1"/>
          </p:cNvSpPr>
          <p:nvPr>
            <p:ph type="body" sz="half" idx="11"/>
          </p:nvPr>
        </p:nvSpPr>
        <p:spPr>
          <a:xfrm>
            <a:off x="839788" y="1604356"/>
            <a:ext cx="3932237" cy="426463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2325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36A78FA-03C3-453D-8198-0BB872E98270}"/>
              </a:ext>
            </a:extLst>
          </p:cNvPr>
          <p:cNvSpPr>
            <a:spLocks noGrp="1"/>
          </p:cNvSpPr>
          <p:nvPr>
            <p:ph type="pic" idx="1"/>
          </p:nvPr>
        </p:nvSpPr>
        <p:spPr>
          <a:xfrm>
            <a:off x="7148945" y="0"/>
            <a:ext cx="5051367" cy="64922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arallelogram 10">
            <a:extLst>
              <a:ext uri="{FF2B5EF4-FFF2-40B4-BE49-F238E27FC236}">
                <a16:creationId xmlns:a16="http://schemas.microsoft.com/office/drawing/2014/main" id="{30DD1493-7894-4BD0-A9B3-2F12EBA084D5}"/>
              </a:ext>
            </a:extLst>
          </p:cNvPr>
          <p:cNvSpPr/>
          <p:nvPr userDrawn="1"/>
        </p:nvSpPr>
        <p:spPr>
          <a:xfrm flipH="1">
            <a:off x="3905597" y="1"/>
            <a:ext cx="6400800" cy="6492240"/>
          </a:xfrm>
          <a:prstGeom prst="parallelogram">
            <a:avLst>
              <a:gd name="adj" fmla="val 494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9703C64-979F-4FE1-B5B3-CC6010EDD7D0}"/>
              </a:ext>
            </a:extLst>
          </p:cNvPr>
          <p:cNvSpPr>
            <a:spLocks noGrp="1"/>
          </p:cNvSpPr>
          <p:nvPr>
            <p:ph type="body" sz="half" idx="2"/>
          </p:nvPr>
        </p:nvSpPr>
        <p:spPr>
          <a:xfrm>
            <a:off x="673532" y="1604356"/>
            <a:ext cx="3932237" cy="426463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5765FEBB-802C-4211-B919-12991EE17571}"/>
              </a:ext>
            </a:extLst>
          </p:cNvPr>
          <p:cNvSpPr>
            <a:spLocks noGrp="1"/>
          </p:cNvSpPr>
          <p:nvPr>
            <p:ph type="dt" sz="half" idx="10"/>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9" name="Footer Placeholder 4">
            <a:extLst>
              <a:ext uri="{FF2B5EF4-FFF2-40B4-BE49-F238E27FC236}">
                <a16:creationId xmlns:a16="http://schemas.microsoft.com/office/drawing/2014/main" id="{DC2E30BA-38FF-4BF8-AC1D-85783F2809CF}"/>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EA9D029D-2EFA-4B58-ADC1-D3F0856EBA04}"/>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
        <p:nvSpPr>
          <p:cNvPr id="12" name="Title 1">
            <a:extLst>
              <a:ext uri="{FF2B5EF4-FFF2-40B4-BE49-F238E27FC236}">
                <a16:creationId xmlns:a16="http://schemas.microsoft.com/office/drawing/2014/main" id="{597D436A-8D65-43C3-83F5-0A01FF2E9477}"/>
              </a:ext>
            </a:extLst>
          </p:cNvPr>
          <p:cNvSpPr txBox="1">
            <a:spLocks/>
          </p:cNvSpPr>
          <p:nvPr userDrawn="1"/>
        </p:nvSpPr>
        <p:spPr>
          <a:xfrm>
            <a:off x="0" y="232120"/>
            <a:ext cx="6849687" cy="1056353"/>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1032001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11D2F8-12BD-465C-9AF5-8F0ADFED62AC}"/>
              </a:ext>
            </a:extLst>
          </p:cNvPr>
          <p:cNvSpPr/>
          <p:nvPr userDrawn="1"/>
        </p:nvSpPr>
        <p:spPr>
          <a:xfrm>
            <a:off x="0" y="0"/>
            <a:ext cx="12192000" cy="648935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AE22648-A393-4F3B-83D7-C84AAE4320DF}"/>
              </a:ext>
            </a:extLst>
          </p:cNvPr>
          <p:cNvPicPr>
            <a:picLocks noChangeAspect="1"/>
          </p:cNvPicPr>
          <p:nvPr userDrawn="1"/>
        </p:nvPicPr>
        <p:blipFill>
          <a:blip r:embed="rId13">
            <a:alphaModFix amt="5000"/>
            <a:extLst>
              <a:ext uri="{28A0092B-C50C-407E-A947-70E740481C1C}">
                <a14:useLocalDpi xmlns:a14="http://schemas.microsoft.com/office/drawing/2010/main" val="0"/>
              </a:ext>
            </a:extLst>
          </a:blip>
          <a:stretch>
            <a:fillRect/>
          </a:stretch>
        </p:blipFill>
        <p:spPr>
          <a:xfrm>
            <a:off x="1960418" y="23401"/>
            <a:ext cx="8271163" cy="6534219"/>
          </a:xfrm>
          <a:prstGeom prst="rect">
            <a:avLst/>
          </a:prstGeom>
        </p:spPr>
      </p:pic>
      <p:sp>
        <p:nvSpPr>
          <p:cNvPr id="9" name="Rectangle 8">
            <a:extLst>
              <a:ext uri="{FF2B5EF4-FFF2-40B4-BE49-F238E27FC236}">
                <a16:creationId xmlns:a16="http://schemas.microsoft.com/office/drawing/2014/main" id="{4228761E-D4DC-45B0-8C96-187AD22B90DA}"/>
              </a:ext>
            </a:extLst>
          </p:cNvPr>
          <p:cNvSpPr/>
          <p:nvPr userDrawn="1"/>
        </p:nvSpPr>
        <p:spPr>
          <a:xfrm>
            <a:off x="1" y="6492875"/>
            <a:ext cx="12192000" cy="365125"/>
          </a:xfrm>
          <a:prstGeom prst="rect">
            <a:avLst/>
          </a:prstGeom>
          <a:solidFill>
            <a:schemeClr val="tx1">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DD205DA-F305-42E2-B4C4-C8557DE41C0C}"/>
              </a:ext>
            </a:extLst>
          </p:cNvPr>
          <p:cNvSpPr>
            <a:spLocks noGrp="1"/>
          </p:cNvSpPr>
          <p:nvPr>
            <p:ph type="title"/>
          </p:nvPr>
        </p:nvSpPr>
        <p:spPr>
          <a:xfrm>
            <a:off x="0" y="232120"/>
            <a:ext cx="6849687" cy="1056353"/>
          </a:xfrm>
          <a:prstGeom prst="rect">
            <a:avLst/>
          </a:prstGeom>
          <a:solidFill>
            <a:schemeClr val="accent1">
              <a:lumMod val="50000"/>
            </a:schemeClr>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89C8D3-AB94-4113-A04D-7B8BB7F55A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13BAC5-3CFE-449C-A4A5-520B44E36319}"/>
              </a:ext>
            </a:extLst>
          </p:cNvPr>
          <p:cNvSpPr>
            <a:spLocks noGrp="1"/>
          </p:cNvSpPr>
          <p:nvPr>
            <p:ph type="dt" sz="half" idx="2"/>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5" name="Footer Placeholder 4">
            <a:extLst>
              <a:ext uri="{FF2B5EF4-FFF2-40B4-BE49-F238E27FC236}">
                <a16:creationId xmlns:a16="http://schemas.microsoft.com/office/drawing/2014/main" id="{629A6484-ABFA-4859-B3CA-80F32AFAB48E}"/>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35F506F-A8D6-49EA-93A9-26BE6708EDBB}"/>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Tree>
    <p:extLst>
      <p:ext uri="{BB962C8B-B14F-4D97-AF65-F5344CB8AC3E}">
        <p14:creationId xmlns:p14="http://schemas.microsoft.com/office/powerpoint/2010/main" val="995488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A59F0-F86F-4BA6-9F1A-BFB820D8AFED}" type="datetimeFigureOut">
              <a:rPr lang="en-US" smtClean="0"/>
              <a:pPr/>
              <a:t>9/11/2021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0BD1E-D689-4463-8E65-65409E7CF37B}" type="slidenum">
              <a:rPr lang="en-US" smtClean="0"/>
              <a:pPr/>
              <a:t>‹#›</a:t>
            </a:fld>
            <a:endParaRPr lang="en-US"/>
          </a:p>
        </p:txBody>
      </p:sp>
    </p:spTree>
    <p:extLst>
      <p:ext uri="{BB962C8B-B14F-4D97-AF65-F5344CB8AC3E}">
        <p14:creationId xmlns:p14="http://schemas.microsoft.com/office/powerpoint/2010/main" val="3291267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helsey.Stephenson@ks.gov" TargetMode="External"/><Relationship Id="rId2" Type="http://schemas.openxmlformats.org/officeDocument/2006/relationships/hyperlink" Target="mailto:Janelle.martin@ks.gov" TargetMode="External"/><Relationship Id="rId1" Type="http://schemas.openxmlformats.org/officeDocument/2006/relationships/slideLayout" Target="../slideLayouts/slideLayout2.xml"/><Relationship Id="rId6" Type="http://schemas.openxmlformats.org/officeDocument/2006/relationships/hyperlink" Target="mailto:linda.davies@ks.gov" TargetMode="External"/><Relationship Id="rId5" Type="http://schemas.openxmlformats.org/officeDocument/2006/relationships/hyperlink" Target="mailto:carol.moreland@ks.gov" TargetMode="External"/><Relationship Id="rId4" Type="http://schemas.openxmlformats.org/officeDocument/2006/relationships/hyperlink" Target="mailto:michelle.brown@ks.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raeannbyrd@ks.gov" TargetMode="External"/><Relationship Id="rId2" Type="http://schemas.openxmlformats.org/officeDocument/2006/relationships/hyperlink" Target="mailto:karen.mcgill@ks.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ksbn.kansas.gov/np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ksbn.kansas.gov/wp-content/uploads/Forms/Test_Before_Transcript.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ksbn.kansas.gov/administrator-resourc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ksbn.kansas.gov/wp-content/uploads/Education/Faculty_Degree_Plan.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ksbn.kansas.gov/wp-content/uploads/Education/Major_Curriculum_Change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ksbn.kansas.gov/wp-content/uploads/Education/Minor_Curriculum_Change.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barbara.bigger@ks.gov" TargetMode="External"/><Relationship Id="rId2" Type="http://schemas.openxmlformats.org/officeDocument/2006/relationships/hyperlink" Target="mailto:jackie.mercer@ks.gov" TargetMode="External"/><Relationship Id="rId1" Type="http://schemas.openxmlformats.org/officeDocument/2006/relationships/slideLayout" Target="../slideLayouts/slideLayout4.xml"/><Relationship Id="rId5" Type="http://schemas.openxmlformats.org/officeDocument/2006/relationships/hyperlink" Target="mailto:raeann.byrd@ks.gov" TargetMode="External"/><Relationship Id="rId4" Type="http://schemas.openxmlformats.org/officeDocument/2006/relationships/hyperlink" Target="mailto:karen.mcgill@ks.g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governor.kansas.gov/serving-kansans/office-of-appointment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ksbn.kansas.gov/wp-content/uploads/Forms/Test_Before_Transcript.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ksbn.kansas.gov/board-meeting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mailto:Raeann.byrd@ks.gov"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ksbn.kansas.gov/nclex-accommodation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ksbn.kansas.gov/wp-content/uploads/Forms/PETITION-FOR-EXAMINATION-TEST-OR-RETEST.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ksbn.kansas.gov/"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ksbn.kansas.gov/administrator-resourc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ksbn.kansas.gov/annual-report/" TargetMode="External"/><Relationship Id="rId2" Type="http://schemas.openxmlformats.org/officeDocument/2006/relationships/hyperlink" Target="https://ksbn.kansas.gov/programs/"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mailto:gtyrell@bethelks.edu"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mailto:lamartin@jccc.edu"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mailto:lamartin@jccc.edu"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mailto:Chelsey.Stephenson@ks.gov" TargetMode="External"/><Relationship Id="rId2" Type="http://schemas.openxmlformats.org/officeDocument/2006/relationships/hyperlink" Target="mailto:Janelle.martin@ks.gov" TargetMode="External"/><Relationship Id="rId1" Type="http://schemas.openxmlformats.org/officeDocument/2006/relationships/slideLayout" Target="../slideLayouts/slideLayout2.xml"/><Relationship Id="rId4" Type="http://schemas.openxmlformats.org/officeDocument/2006/relationships/hyperlink" Target="mailto:michelle.brown@ks.gov"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A8F9-6D34-4B48-9309-DD93271D0E1B}"/>
              </a:ext>
            </a:extLst>
          </p:cNvPr>
          <p:cNvSpPr>
            <a:spLocks noGrp="1"/>
          </p:cNvSpPr>
          <p:nvPr>
            <p:ph type="ctrTitle"/>
          </p:nvPr>
        </p:nvSpPr>
        <p:spPr>
          <a:xfrm>
            <a:off x="0" y="427470"/>
            <a:ext cx="8259745" cy="1732925"/>
          </a:xfrm>
        </p:spPr>
        <p:txBody>
          <a:bodyPr>
            <a:normAutofit fontScale="90000"/>
          </a:bodyPr>
          <a:lstStyle/>
          <a:p>
            <a:r>
              <a:rPr lang="en-US" dirty="0"/>
              <a:t>Nuts &amp; Bolts for Program Administrators	</a:t>
            </a:r>
          </a:p>
        </p:txBody>
      </p:sp>
    </p:spTree>
    <p:extLst>
      <p:ext uri="{BB962C8B-B14F-4D97-AF65-F5344CB8AC3E}">
        <p14:creationId xmlns:p14="http://schemas.microsoft.com/office/powerpoint/2010/main" val="166192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528A-1662-4D7A-8C1B-1CED2567C980}"/>
              </a:ext>
            </a:extLst>
          </p:cNvPr>
          <p:cNvSpPr>
            <a:spLocks noGrp="1"/>
          </p:cNvSpPr>
          <p:nvPr>
            <p:ph type="title"/>
          </p:nvPr>
        </p:nvSpPr>
        <p:spPr>
          <a:xfrm>
            <a:off x="0" y="232120"/>
            <a:ext cx="7913716" cy="1056353"/>
          </a:xfrm>
        </p:spPr>
        <p:txBody>
          <a:bodyPr>
            <a:normAutofit/>
          </a:bodyPr>
          <a:lstStyle/>
          <a:p>
            <a:r>
              <a:rPr lang="en-US" dirty="0"/>
              <a:t>	Contacts at KSBN</a:t>
            </a:r>
          </a:p>
        </p:txBody>
      </p:sp>
      <p:sp>
        <p:nvSpPr>
          <p:cNvPr id="3" name="Content Placeholder 2">
            <a:extLst>
              <a:ext uri="{FF2B5EF4-FFF2-40B4-BE49-F238E27FC236}">
                <a16:creationId xmlns:a16="http://schemas.microsoft.com/office/drawing/2014/main" id="{083C5940-025E-4B21-93CC-C4955C52B54E}"/>
              </a:ext>
            </a:extLst>
          </p:cNvPr>
          <p:cNvSpPr>
            <a:spLocks noGrp="1"/>
          </p:cNvSpPr>
          <p:nvPr>
            <p:ph idx="1"/>
          </p:nvPr>
        </p:nvSpPr>
        <p:spPr>
          <a:xfrm>
            <a:off x="595422" y="1424763"/>
            <a:ext cx="10451805" cy="5029199"/>
          </a:xfrm>
        </p:spPr>
        <p:txBody>
          <a:bodyPr>
            <a:normAutofit lnSpcReduction="10000"/>
          </a:bodyPr>
          <a:lstStyle/>
          <a:p>
            <a:pPr lvl="0">
              <a:spcBef>
                <a:spcPts val="600"/>
              </a:spcBef>
              <a:spcAft>
                <a:spcPts val="1200"/>
              </a:spcAft>
            </a:pPr>
            <a:r>
              <a:rPr lang="en-US" sz="3000" dirty="0">
                <a:solidFill>
                  <a:prstClr val="black">
                    <a:lumMod val="75000"/>
                    <a:lumOff val="25000"/>
                  </a:prstClr>
                </a:solidFill>
                <a:latin typeface="Arial Nova" panose="020B0604020202020204" pitchFamily="34" charset="0"/>
              </a:rPr>
              <a:t>Nursing Program Questions:</a:t>
            </a:r>
          </a:p>
          <a:p>
            <a:pPr lvl="1">
              <a:spcBef>
                <a:spcPts val="600"/>
              </a:spcBef>
              <a:spcAft>
                <a:spcPts val="1200"/>
              </a:spcAft>
              <a:buFont typeface="Wingdings" panose="05000000000000000000" pitchFamily="2" charset="2"/>
              <a:buChar char="ü"/>
            </a:pPr>
            <a:r>
              <a:rPr lang="en-US" sz="3000" dirty="0">
                <a:solidFill>
                  <a:prstClr val="black">
                    <a:lumMod val="75000"/>
                    <a:lumOff val="25000"/>
                  </a:prstClr>
                </a:solidFill>
                <a:latin typeface="Arial Nova" panose="020B0604020202020204" pitchFamily="34" charset="0"/>
              </a:rPr>
              <a:t> </a:t>
            </a:r>
            <a:r>
              <a:rPr lang="en-US" dirty="0">
                <a:solidFill>
                  <a:prstClr val="black">
                    <a:lumMod val="75000"/>
                    <a:lumOff val="25000"/>
                  </a:prstClr>
                </a:solidFill>
                <a:latin typeface="Arial Nova" panose="020B0604020202020204" pitchFamily="34" charset="0"/>
              </a:rPr>
              <a:t>Janelle Martin, MHSA, RN – 785-296-5036 or </a:t>
            </a:r>
            <a:r>
              <a:rPr lang="en-US" dirty="0">
                <a:solidFill>
                  <a:prstClr val="black">
                    <a:lumMod val="75000"/>
                    <a:lumOff val="25000"/>
                  </a:prstClr>
                </a:solidFill>
                <a:latin typeface="Arial Nova" panose="020B0604020202020204" pitchFamily="34" charset="0"/>
                <a:hlinkClick r:id="rId2"/>
              </a:rPr>
              <a:t>Janelle.martin@ks.gov</a:t>
            </a:r>
            <a:r>
              <a:rPr lang="en-US" dirty="0">
                <a:solidFill>
                  <a:prstClr val="black">
                    <a:lumMod val="75000"/>
                    <a:lumOff val="25000"/>
                  </a:prstClr>
                </a:solidFill>
                <a:latin typeface="Arial Nova" panose="020B0604020202020204" pitchFamily="34" charset="0"/>
              </a:rPr>
              <a:t> </a:t>
            </a:r>
          </a:p>
          <a:p>
            <a:pPr lvl="1">
              <a:spcBef>
                <a:spcPts val="600"/>
              </a:spcBef>
              <a:spcAft>
                <a:spcPts val="1200"/>
              </a:spcAft>
              <a:buFont typeface="Wingdings" panose="05000000000000000000" pitchFamily="2" charset="2"/>
              <a:buChar char="ü"/>
            </a:pPr>
            <a:r>
              <a:rPr lang="en-US" dirty="0">
                <a:solidFill>
                  <a:prstClr val="black">
                    <a:lumMod val="75000"/>
                    <a:lumOff val="25000"/>
                  </a:prstClr>
                </a:solidFill>
                <a:latin typeface="Arial Nova" panose="020B0604020202020204" pitchFamily="34" charset="0"/>
              </a:rPr>
              <a:t>  Chelsey Stephenson, 785-296-5062 or </a:t>
            </a:r>
            <a:r>
              <a:rPr lang="en-US" dirty="0">
                <a:solidFill>
                  <a:prstClr val="black">
                    <a:lumMod val="75000"/>
                    <a:lumOff val="25000"/>
                  </a:prstClr>
                </a:solidFill>
                <a:latin typeface="Arial Nova" panose="020B0604020202020204" pitchFamily="34" charset="0"/>
                <a:hlinkClick r:id="rId3"/>
              </a:rPr>
              <a:t>Chelsey.Stephenson@ks.gov</a:t>
            </a:r>
            <a:r>
              <a:rPr lang="en-US" dirty="0">
                <a:solidFill>
                  <a:prstClr val="black">
                    <a:lumMod val="75000"/>
                    <a:lumOff val="25000"/>
                  </a:prstClr>
                </a:solidFill>
                <a:latin typeface="Arial Nova" panose="020B0604020202020204" pitchFamily="34" charset="0"/>
              </a:rPr>
              <a:t>  	(IV therapy rosters)</a:t>
            </a:r>
          </a:p>
          <a:p>
            <a:pPr lvl="1">
              <a:spcBef>
                <a:spcPts val="600"/>
              </a:spcBef>
              <a:spcAft>
                <a:spcPts val="1200"/>
              </a:spcAft>
              <a:buFont typeface="Wingdings" panose="05000000000000000000" pitchFamily="2" charset="2"/>
              <a:buChar char="ü"/>
            </a:pPr>
            <a:r>
              <a:rPr lang="en-US" dirty="0">
                <a:solidFill>
                  <a:prstClr val="black">
                    <a:lumMod val="75000"/>
                    <a:lumOff val="25000"/>
                  </a:prstClr>
                </a:solidFill>
                <a:latin typeface="Arial Nova" panose="020B0604020202020204" pitchFamily="34" charset="0"/>
              </a:rPr>
              <a:t>  Michelle Brown, 785-296-3782 or </a:t>
            </a:r>
            <a:r>
              <a:rPr lang="en-US" dirty="0">
                <a:solidFill>
                  <a:prstClr val="black">
                    <a:lumMod val="75000"/>
                    <a:lumOff val="25000"/>
                  </a:prstClr>
                </a:solidFill>
                <a:latin typeface="Arial Nova" panose="020B0604020202020204" pitchFamily="34" charset="0"/>
                <a:hlinkClick r:id="rId4"/>
              </a:rPr>
              <a:t>michelle.brown@ks.gov</a:t>
            </a:r>
            <a:r>
              <a:rPr lang="en-US" dirty="0">
                <a:solidFill>
                  <a:prstClr val="black">
                    <a:lumMod val="75000"/>
                    <a:lumOff val="25000"/>
                  </a:prstClr>
                </a:solidFill>
                <a:latin typeface="Arial Nova" panose="020B0604020202020204" pitchFamily="34" charset="0"/>
              </a:rPr>
              <a:t>   </a:t>
            </a:r>
          </a:p>
          <a:p>
            <a:pPr>
              <a:spcBef>
                <a:spcPts val="600"/>
              </a:spcBef>
              <a:spcAft>
                <a:spcPts val="1200"/>
              </a:spcAft>
            </a:pPr>
            <a:r>
              <a:rPr lang="en-US" sz="3000" dirty="0">
                <a:latin typeface="Arial Nova" panose="020B0604020202020204" pitchFamily="34" charset="0"/>
              </a:rPr>
              <a:t>Executive Administrator Questions:</a:t>
            </a:r>
          </a:p>
          <a:p>
            <a:pPr lvl="1">
              <a:spcBef>
                <a:spcPts val="600"/>
              </a:spcBef>
              <a:spcAft>
                <a:spcPts val="1200"/>
              </a:spcAft>
              <a:buFont typeface="Wingdings" panose="05000000000000000000" pitchFamily="2" charset="2"/>
              <a:buChar char="ü"/>
            </a:pPr>
            <a:r>
              <a:rPr lang="en-US" sz="3000" dirty="0">
                <a:latin typeface="Arial Nova" panose="020B0604020202020204" pitchFamily="34" charset="0"/>
              </a:rPr>
              <a:t> </a:t>
            </a:r>
            <a:r>
              <a:rPr lang="en-US" dirty="0">
                <a:latin typeface="Arial Nova" panose="020B0604020202020204" pitchFamily="34" charset="0"/>
              </a:rPr>
              <a:t>Carol Moreland, MSN, RN – 785-296-5752 or </a:t>
            </a:r>
            <a:r>
              <a:rPr lang="en-US" dirty="0">
                <a:latin typeface="Arial Nova" panose="020B0604020202020204" pitchFamily="34" charset="0"/>
                <a:hlinkClick r:id="rId5"/>
              </a:rPr>
              <a:t>carol.moreland@ks.gov</a:t>
            </a:r>
            <a:r>
              <a:rPr lang="en-US" dirty="0">
                <a:latin typeface="Arial Nova" panose="020B0604020202020204" pitchFamily="34" charset="0"/>
              </a:rPr>
              <a:t> </a:t>
            </a:r>
          </a:p>
          <a:p>
            <a:pPr>
              <a:spcBef>
                <a:spcPts val="600"/>
              </a:spcBef>
              <a:spcAft>
                <a:spcPts val="1200"/>
              </a:spcAft>
            </a:pPr>
            <a:r>
              <a:rPr lang="en-US" sz="3000" dirty="0">
                <a:latin typeface="Arial Nova" panose="020B0604020202020204" pitchFamily="34" charset="0"/>
              </a:rPr>
              <a:t>Investigative / Practice Questions:</a:t>
            </a:r>
          </a:p>
          <a:p>
            <a:pPr lvl="1">
              <a:spcBef>
                <a:spcPts val="600"/>
              </a:spcBef>
              <a:spcAft>
                <a:spcPts val="1200"/>
              </a:spcAft>
              <a:buFont typeface="Wingdings" panose="05000000000000000000" pitchFamily="2" charset="2"/>
              <a:buChar char="ü"/>
            </a:pPr>
            <a:r>
              <a:rPr lang="en-US" dirty="0">
                <a:latin typeface="Arial Nova" panose="020B0604020202020204" pitchFamily="34" charset="0"/>
              </a:rPr>
              <a:t> Linda Davies, BSN, RN – 785-296-8401 or </a:t>
            </a:r>
            <a:r>
              <a:rPr lang="en-US" dirty="0">
                <a:latin typeface="Arial Nova" panose="020B0604020202020204" pitchFamily="34" charset="0"/>
                <a:hlinkClick r:id="rId6"/>
              </a:rPr>
              <a:t>linda.davies@ks.gov</a:t>
            </a:r>
            <a:r>
              <a:rPr lang="en-US" dirty="0">
                <a:latin typeface="Arial Nova" panose="020B0604020202020204" pitchFamily="34" charset="0"/>
              </a:rPr>
              <a:t> </a:t>
            </a:r>
          </a:p>
          <a:p>
            <a:pPr marL="457200" lvl="1" indent="0">
              <a:spcBef>
                <a:spcPts val="600"/>
              </a:spcBef>
              <a:spcAft>
                <a:spcPts val="1200"/>
              </a:spcAft>
              <a:buNone/>
            </a:pPr>
            <a:endParaRPr lang="en-US" sz="3600" dirty="0"/>
          </a:p>
          <a:p>
            <a:pPr lvl="1">
              <a:buFont typeface="Wingdings" panose="05000000000000000000" pitchFamily="2" charset="2"/>
              <a:buChar char="ü"/>
            </a:pPr>
            <a:endParaRPr lang="en-US" sz="4000" dirty="0"/>
          </a:p>
          <a:p>
            <a:pPr marL="457200" lvl="1" indent="0">
              <a:buNone/>
            </a:pPr>
            <a:endParaRPr lang="en-US" sz="4000" dirty="0"/>
          </a:p>
          <a:p>
            <a:pPr marL="0" indent="0">
              <a:buNone/>
            </a:pPr>
            <a:endParaRPr lang="en-US" sz="4400" dirty="0"/>
          </a:p>
        </p:txBody>
      </p:sp>
    </p:spTree>
    <p:extLst>
      <p:ext uri="{BB962C8B-B14F-4D97-AF65-F5344CB8AC3E}">
        <p14:creationId xmlns:p14="http://schemas.microsoft.com/office/powerpoint/2010/main" val="2043513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528A-1662-4D7A-8C1B-1CED2567C980}"/>
              </a:ext>
            </a:extLst>
          </p:cNvPr>
          <p:cNvSpPr>
            <a:spLocks noGrp="1"/>
          </p:cNvSpPr>
          <p:nvPr>
            <p:ph type="title"/>
          </p:nvPr>
        </p:nvSpPr>
        <p:spPr>
          <a:xfrm>
            <a:off x="0" y="232120"/>
            <a:ext cx="7913716" cy="1056353"/>
          </a:xfrm>
        </p:spPr>
        <p:txBody>
          <a:bodyPr>
            <a:normAutofit/>
          </a:bodyPr>
          <a:lstStyle/>
          <a:p>
            <a:r>
              <a:rPr lang="en-US" dirty="0"/>
              <a:t>	Contacts at KSBN</a:t>
            </a:r>
          </a:p>
        </p:txBody>
      </p:sp>
      <p:sp>
        <p:nvSpPr>
          <p:cNvPr id="3" name="Content Placeholder 2">
            <a:extLst>
              <a:ext uri="{FF2B5EF4-FFF2-40B4-BE49-F238E27FC236}">
                <a16:creationId xmlns:a16="http://schemas.microsoft.com/office/drawing/2014/main" id="{083C5940-025E-4B21-93CC-C4955C52B54E}"/>
              </a:ext>
            </a:extLst>
          </p:cNvPr>
          <p:cNvSpPr>
            <a:spLocks noGrp="1"/>
          </p:cNvSpPr>
          <p:nvPr>
            <p:ph idx="1"/>
          </p:nvPr>
        </p:nvSpPr>
        <p:spPr>
          <a:xfrm>
            <a:off x="637952" y="1894114"/>
            <a:ext cx="10313583" cy="4731766"/>
          </a:xfrm>
        </p:spPr>
        <p:txBody>
          <a:bodyPr>
            <a:normAutofit/>
          </a:bodyPr>
          <a:lstStyle/>
          <a:p>
            <a:pPr>
              <a:spcBef>
                <a:spcPts val="600"/>
              </a:spcBef>
              <a:spcAft>
                <a:spcPts val="1200"/>
              </a:spcAft>
            </a:pPr>
            <a:r>
              <a:rPr lang="en-US" sz="3600" dirty="0">
                <a:latin typeface="Arial Nova" panose="020B0504020202020204" pitchFamily="34" charset="0"/>
              </a:rPr>
              <a:t>LPN and RN NCLEX Exam questions:</a:t>
            </a:r>
          </a:p>
          <a:p>
            <a:pPr lvl="1">
              <a:spcBef>
                <a:spcPts val="600"/>
              </a:spcBef>
              <a:spcAft>
                <a:spcPts val="1200"/>
              </a:spcAft>
              <a:buFont typeface="Wingdings" panose="05000000000000000000" pitchFamily="2" charset="2"/>
              <a:buChar char="ü"/>
            </a:pPr>
            <a:r>
              <a:rPr lang="en-US" sz="3600" dirty="0">
                <a:latin typeface="Arial Nova" panose="020B0504020202020204" pitchFamily="34" charset="0"/>
              </a:rPr>
              <a:t> </a:t>
            </a:r>
            <a:r>
              <a:rPr lang="en-US" sz="3000" dirty="0">
                <a:latin typeface="Arial Nova" panose="020B0504020202020204" pitchFamily="34" charset="0"/>
              </a:rPr>
              <a:t>Karen McGill, 785-296-2453 or </a:t>
            </a:r>
            <a:r>
              <a:rPr lang="en-US" sz="3000" dirty="0">
                <a:latin typeface="Arial Nova" panose="020B0504020202020204" pitchFamily="34" charset="0"/>
                <a:hlinkClick r:id="rId2"/>
              </a:rPr>
              <a:t>karen.mcgill@ks.gov</a:t>
            </a:r>
            <a:r>
              <a:rPr lang="en-US" sz="3000" dirty="0">
                <a:latin typeface="Arial Nova" panose="020B0504020202020204" pitchFamily="34" charset="0"/>
              </a:rPr>
              <a:t> </a:t>
            </a:r>
          </a:p>
          <a:p>
            <a:pPr marL="457200" lvl="1" indent="0">
              <a:spcBef>
                <a:spcPts val="600"/>
              </a:spcBef>
              <a:spcAft>
                <a:spcPts val="1200"/>
              </a:spcAft>
              <a:buNone/>
            </a:pPr>
            <a:endParaRPr lang="en-US" sz="3000" dirty="0">
              <a:latin typeface="Arial Nova" panose="020B0504020202020204" pitchFamily="34" charset="0"/>
            </a:endParaRPr>
          </a:p>
          <a:p>
            <a:pPr>
              <a:spcBef>
                <a:spcPts val="600"/>
              </a:spcBef>
              <a:spcAft>
                <a:spcPts val="1200"/>
              </a:spcAft>
            </a:pPr>
            <a:r>
              <a:rPr lang="en-US" sz="3600" dirty="0">
                <a:latin typeface="Arial Nova" panose="020B0504020202020204" pitchFamily="34" charset="0"/>
              </a:rPr>
              <a:t>Licensing Supervisor Questions:</a:t>
            </a:r>
          </a:p>
          <a:p>
            <a:pPr lvl="1">
              <a:spcBef>
                <a:spcPts val="600"/>
              </a:spcBef>
              <a:spcAft>
                <a:spcPts val="1200"/>
              </a:spcAft>
              <a:buFont typeface="Wingdings" panose="05000000000000000000" pitchFamily="2" charset="2"/>
              <a:buChar char="ü"/>
            </a:pPr>
            <a:r>
              <a:rPr lang="en-US" sz="3600" dirty="0">
                <a:latin typeface="Arial Nova" panose="020B0504020202020204" pitchFamily="34" charset="0"/>
              </a:rPr>
              <a:t> </a:t>
            </a:r>
            <a:r>
              <a:rPr lang="en-US" sz="2800" dirty="0">
                <a:latin typeface="Arial Nova" panose="020B0504020202020204" pitchFamily="34" charset="0"/>
              </a:rPr>
              <a:t>Rae Ann Byrd, 785-296-6573 or </a:t>
            </a:r>
            <a:r>
              <a:rPr lang="en-US" sz="2800" dirty="0">
                <a:latin typeface="Arial Nova" panose="020B0504020202020204" pitchFamily="34" charset="0"/>
                <a:hlinkClick r:id="rId3"/>
              </a:rPr>
              <a:t>raeannbyrd@ks.gov</a:t>
            </a:r>
            <a:r>
              <a:rPr lang="en-US" sz="2800" dirty="0">
                <a:latin typeface="Arial Nova" panose="020B0504020202020204" pitchFamily="34" charset="0"/>
              </a:rPr>
              <a:t> </a:t>
            </a:r>
          </a:p>
          <a:p>
            <a:pPr marL="457200" lvl="1" indent="0">
              <a:buNone/>
            </a:pPr>
            <a:endParaRPr lang="en-US" sz="4000" dirty="0"/>
          </a:p>
          <a:p>
            <a:pPr marL="457200" lvl="1" indent="0">
              <a:buNone/>
            </a:pPr>
            <a:endParaRPr lang="en-US" sz="4000" dirty="0"/>
          </a:p>
          <a:p>
            <a:pPr marL="0" indent="0">
              <a:buNone/>
            </a:pPr>
            <a:endParaRPr lang="en-US" sz="4400" dirty="0"/>
          </a:p>
        </p:txBody>
      </p:sp>
    </p:spTree>
    <p:extLst>
      <p:ext uri="{BB962C8B-B14F-4D97-AF65-F5344CB8AC3E}">
        <p14:creationId xmlns:p14="http://schemas.microsoft.com/office/powerpoint/2010/main" val="304411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9BFF0-BB71-4C3D-A4E3-2BCAF511C67B}"/>
              </a:ext>
            </a:extLst>
          </p:cNvPr>
          <p:cNvSpPr>
            <a:spLocks noGrp="1"/>
          </p:cNvSpPr>
          <p:nvPr>
            <p:ph type="title"/>
          </p:nvPr>
        </p:nvSpPr>
        <p:spPr/>
        <p:txBody>
          <a:bodyPr/>
          <a:lstStyle/>
          <a:p>
            <a:pPr algn="ctr"/>
            <a:r>
              <a:rPr lang="en-US" dirty="0"/>
              <a:t>Kansas Nurse Practice Act</a:t>
            </a:r>
          </a:p>
        </p:txBody>
      </p:sp>
      <p:sp>
        <p:nvSpPr>
          <p:cNvPr id="3" name="Content Placeholder 2">
            <a:extLst>
              <a:ext uri="{FF2B5EF4-FFF2-40B4-BE49-F238E27FC236}">
                <a16:creationId xmlns:a16="http://schemas.microsoft.com/office/drawing/2014/main" id="{C5555425-E681-45B4-A4B2-15054C2E9683}"/>
              </a:ext>
            </a:extLst>
          </p:cNvPr>
          <p:cNvSpPr>
            <a:spLocks noGrp="1"/>
          </p:cNvSpPr>
          <p:nvPr>
            <p:ph idx="1"/>
          </p:nvPr>
        </p:nvSpPr>
        <p:spPr/>
        <p:txBody>
          <a:bodyPr>
            <a:normAutofit/>
          </a:bodyPr>
          <a:lstStyle/>
          <a:p>
            <a:r>
              <a:rPr lang="en-US" sz="3600" dirty="0"/>
              <a:t>Can be found on KSBN website</a:t>
            </a:r>
            <a:r>
              <a:rPr lang="en-US" dirty="0"/>
              <a:t>: </a:t>
            </a:r>
          </a:p>
          <a:p>
            <a:pPr lvl="1">
              <a:buFont typeface="Wingdings" panose="05000000000000000000" pitchFamily="2" charset="2"/>
              <a:buChar char="ü"/>
            </a:pPr>
            <a:r>
              <a:rPr lang="en-US" sz="3200" dirty="0">
                <a:hlinkClick r:id="rId2"/>
              </a:rPr>
              <a:t> https://ksbn.kansas.gov/npa/</a:t>
            </a:r>
            <a:r>
              <a:rPr lang="en-US" sz="3200" dirty="0"/>
              <a:t> </a:t>
            </a:r>
          </a:p>
          <a:p>
            <a:pPr marL="0" indent="0">
              <a:buNone/>
            </a:pPr>
            <a:endParaRPr lang="en-US" sz="3200" dirty="0"/>
          </a:p>
          <a:p>
            <a:r>
              <a:rPr lang="en-US" sz="3600" dirty="0"/>
              <a:t>Rules and regulations pertaining to approval / reapproval for schools of nursing</a:t>
            </a:r>
          </a:p>
          <a:p>
            <a:pPr lvl="1">
              <a:buFont typeface="Wingdings" panose="05000000000000000000" pitchFamily="2" charset="2"/>
              <a:buChar char="ü"/>
            </a:pPr>
            <a:r>
              <a:rPr lang="en-US" sz="3200" dirty="0"/>
              <a:t> 60-1-102  Approval procedures</a:t>
            </a:r>
          </a:p>
          <a:p>
            <a:pPr lvl="1">
              <a:buFont typeface="Wingdings" panose="05000000000000000000" pitchFamily="2" charset="2"/>
              <a:buChar char="ü"/>
            </a:pPr>
            <a:r>
              <a:rPr lang="en-US" sz="3200" dirty="0"/>
              <a:t> 60-1-103  Discontinuing a school of nursing</a:t>
            </a:r>
          </a:p>
          <a:p>
            <a:pPr lvl="1">
              <a:buFont typeface="Wingdings" panose="05000000000000000000" pitchFamily="2" charset="2"/>
              <a:buChar char="ü"/>
            </a:pPr>
            <a:r>
              <a:rPr lang="en-US" sz="3200" dirty="0"/>
              <a:t> 60-1-104  Definitions  </a:t>
            </a:r>
            <a:endParaRPr lang="en-US" sz="3200" i="1" dirty="0"/>
          </a:p>
        </p:txBody>
      </p:sp>
    </p:spTree>
    <p:extLst>
      <p:ext uri="{BB962C8B-B14F-4D97-AF65-F5344CB8AC3E}">
        <p14:creationId xmlns:p14="http://schemas.microsoft.com/office/powerpoint/2010/main" val="2630721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9BFF0-BB71-4C3D-A4E3-2BCAF511C67B}"/>
              </a:ext>
            </a:extLst>
          </p:cNvPr>
          <p:cNvSpPr>
            <a:spLocks noGrp="1"/>
          </p:cNvSpPr>
          <p:nvPr>
            <p:ph type="title"/>
          </p:nvPr>
        </p:nvSpPr>
        <p:spPr/>
        <p:txBody>
          <a:bodyPr/>
          <a:lstStyle/>
          <a:p>
            <a:pPr algn="ctr"/>
            <a:r>
              <a:rPr lang="en-US" dirty="0"/>
              <a:t>Kansas Nurse Practice Act</a:t>
            </a:r>
          </a:p>
        </p:txBody>
      </p:sp>
      <p:sp>
        <p:nvSpPr>
          <p:cNvPr id="3" name="Content Placeholder 2">
            <a:extLst>
              <a:ext uri="{FF2B5EF4-FFF2-40B4-BE49-F238E27FC236}">
                <a16:creationId xmlns:a16="http://schemas.microsoft.com/office/drawing/2014/main" id="{C5555425-E681-45B4-A4B2-15054C2E9683}"/>
              </a:ext>
            </a:extLst>
          </p:cNvPr>
          <p:cNvSpPr>
            <a:spLocks noGrp="1"/>
          </p:cNvSpPr>
          <p:nvPr>
            <p:ph idx="1"/>
          </p:nvPr>
        </p:nvSpPr>
        <p:spPr>
          <a:xfrm>
            <a:off x="838200" y="1456660"/>
            <a:ext cx="10515600" cy="4837814"/>
          </a:xfrm>
        </p:spPr>
        <p:txBody>
          <a:bodyPr>
            <a:normAutofit lnSpcReduction="10000"/>
          </a:bodyPr>
          <a:lstStyle/>
          <a:p>
            <a:r>
              <a:rPr lang="en-US" sz="3600" dirty="0"/>
              <a:t>Rules and regulations pertaining to requirements for approved nursing programs:</a:t>
            </a:r>
          </a:p>
          <a:p>
            <a:pPr lvl="1">
              <a:buFont typeface="Wingdings" panose="05000000000000000000" pitchFamily="2" charset="2"/>
              <a:buChar char="ü"/>
            </a:pPr>
            <a:r>
              <a:rPr lang="en-US" sz="3200" dirty="0"/>
              <a:t> 60-2-101  Requirements for initial approval</a:t>
            </a:r>
          </a:p>
          <a:p>
            <a:pPr lvl="1">
              <a:buFont typeface="Wingdings" panose="05000000000000000000" pitchFamily="2" charset="2"/>
              <a:buChar char="ü"/>
            </a:pPr>
            <a:r>
              <a:rPr lang="en-US" sz="3200" dirty="0"/>
              <a:t> </a:t>
            </a:r>
            <a:r>
              <a:rPr lang="en-US" sz="3200" b="1" dirty="0"/>
              <a:t>60-2-102  Re-approval requirements</a:t>
            </a:r>
          </a:p>
          <a:p>
            <a:pPr lvl="1">
              <a:buFont typeface="Wingdings" panose="05000000000000000000" pitchFamily="2" charset="2"/>
              <a:buChar char="ü"/>
            </a:pPr>
            <a:r>
              <a:rPr lang="en-US" sz="3200" dirty="0"/>
              <a:t> </a:t>
            </a:r>
            <a:r>
              <a:rPr lang="en-US" sz="3200" b="1" dirty="0"/>
              <a:t>60-2-103  Faculty and preceptor qualifications</a:t>
            </a:r>
          </a:p>
          <a:p>
            <a:pPr lvl="1">
              <a:buFont typeface="Wingdings" panose="05000000000000000000" pitchFamily="2" charset="2"/>
              <a:buChar char="ü"/>
            </a:pPr>
            <a:r>
              <a:rPr lang="en-US" sz="3200" dirty="0"/>
              <a:t> </a:t>
            </a:r>
            <a:r>
              <a:rPr lang="en-US" sz="3200" b="1" dirty="0"/>
              <a:t>60-2-104  Curriculum requirements</a:t>
            </a:r>
          </a:p>
          <a:p>
            <a:pPr lvl="1">
              <a:buFont typeface="Wingdings" panose="05000000000000000000" pitchFamily="2" charset="2"/>
              <a:buChar char="ü"/>
            </a:pPr>
            <a:r>
              <a:rPr lang="en-US" sz="3200" dirty="0"/>
              <a:t> </a:t>
            </a:r>
            <a:r>
              <a:rPr lang="en-US" sz="3200" b="1" dirty="0"/>
              <a:t>60-2-105  Clinical resources</a:t>
            </a:r>
          </a:p>
          <a:p>
            <a:pPr lvl="1">
              <a:buFont typeface="Wingdings" panose="05000000000000000000" pitchFamily="2" charset="2"/>
              <a:buChar char="ü"/>
            </a:pPr>
            <a:r>
              <a:rPr lang="en-US" sz="3200" dirty="0"/>
              <a:t> 60-2-106  Educational facilities</a:t>
            </a:r>
          </a:p>
          <a:p>
            <a:pPr lvl="1">
              <a:buFont typeface="Wingdings" panose="05000000000000000000" pitchFamily="2" charset="2"/>
              <a:buChar char="ü"/>
            </a:pPr>
            <a:r>
              <a:rPr lang="en-US" sz="3200" dirty="0"/>
              <a:t> 60-2-107  Student policies</a:t>
            </a:r>
          </a:p>
          <a:p>
            <a:pPr lvl="1">
              <a:buFont typeface="Wingdings" panose="05000000000000000000" pitchFamily="2" charset="2"/>
              <a:buChar char="ü"/>
            </a:pPr>
            <a:r>
              <a:rPr lang="en-US" sz="3200" dirty="0"/>
              <a:t> 60-2-108  Reports  </a:t>
            </a:r>
            <a:endParaRPr lang="en-US" sz="3200" i="1" dirty="0"/>
          </a:p>
        </p:txBody>
      </p:sp>
    </p:spTree>
    <p:extLst>
      <p:ext uri="{BB962C8B-B14F-4D97-AF65-F5344CB8AC3E}">
        <p14:creationId xmlns:p14="http://schemas.microsoft.com/office/powerpoint/2010/main" val="351963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9BFF0-BB71-4C3D-A4E3-2BCAF511C67B}"/>
              </a:ext>
            </a:extLst>
          </p:cNvPr>
          <p:cNvSpPr>
            <a:spLocks noGrp="1"/>
          </p:cNvSpPr>
          <p:nvPr>
            <p:ph type="title"/>
          </p:nvPr>
        </p:nvSpPr>
        <p:spPr/>
        <p:txBody>
          <a:bodyPr/>
          <a:lstStyle/>
          <a:p>
            <a:pPr algn="ctr"/>
            <a:r>
              <a:rPr lang="en-US" dirty="0"/>
              <a:t>Kansas Nurse Practice Act</a:t>
            </a:r>
          </a:p>
        </p:txBody>
      </p:sp>
      <p:sp>
        <p:nvSpPr>
          <p:cNvPr id="3" name="Content Placeholder 2">
            <a:extLst>
              <a:ext uri="{FF2B5EF4-FFF2-40B4-BE49-F238E27FC236}">
                <a16:creationId xmlns:a16="http://schemas.microsoft.com/office/drawing/2014/main" id="{C5555425-E681-45B4-A4B2-15054C2E9683}"/>
              </a:ext>
            </a:extLst>
          </p:cNvPr>
          <p:cNvSpPr>
            <a:spLocks noGrp="1"/>
          </p:cNvSpPr>
          <p:nvPr>
            <p:ph idx="1"/>
          </p:nvPr>
        </p:nvSpPr>
        <p:spPr>
          <a:xfrm>
            <a:off x="838200" y="1509823"/>
            <a:ext cx="10515600" cy="4859079"/>
          </a:xfrm>
        </p:spPr>
        <p:txBody>
          <a:bodyPr>
            <a:normAutofit fontScale="92500" lnSpcReduction="10000"/>
          </a:bodyPr>
          <a:lstStyle/>
          <a:p>
            <a:r>
              <a:rPr lang="en-US" sz="3600" dirty="0"/>
              <a:t>Rules and regulations pertaining to advanced nursing education:</a:t>
            </a:r>
          </a:p>
          <a:p>
            <a:pPr lvl="1">
              <a:buFont typeface="Wingdings" panose="05000000000000000000" pitchFamily="2" charset="2"/>
              <a:buChar char="ü"/>
            </a:pPr>
            <a:r>
              <a:rPr lang="en-US" sz="3200" dirty="0"/>
              <a:t> 60-17-101  Definitions</a:t>
            </a:r>
          </a:p>
          <a:p>
            <a:pPr lvl="1">
              <a:buFont typeface="Wingdings" panose="05000000000000000000" pitchFamily="2" charset="2"/>
              <a:buChar char="ü"/>
            </a:pPr>
            <a:r>
              <a:rPr lang="en-US" sz="3200" dirty="0"/>
              <a:t> 60-17-102  Requirements of initial approval </a:t>
            </a:r>
          </a:p>
          <a:p>
            <a:pPr lvl="1">
              <a:buFont typeface="Wingdings" panose="05000000000000000000" pitchFamily="2" charset="2"/>
              <a:buChar char="ü"/>
            </a:pPr>
            <a:r>
              <a:rPr lang="en-US" sz="3200" dirty="0"/>
              <a:t> 60-17-103  Re-approval requirements </a:t>
            </a:r>
          </a:p>
          <a:p>
            <a:pPr lvl="1">
              <a:buFont typeface="Wingdings" panose="05000000000000000000" pitchFamily="2" charset="2"/>
              <a:buChar char="ü"/>
            </a:pPr>
            <a:r>
              <a:rPr lang="en-US" sz="3200" dirty="0"/>
              <a:t> 60-17-104  Faculty and preceptor qualifications</a:t>
            </a:r>
          </a:p>
          <a:p>
            <a:pPr lvl="1">
              <a:buFont typeface="Wingdings" panose="05000000000000000000" pitchFamily="2" charset="2"/>
              <a:buChar char="ü"/>
            </a:pPr>
            <a:r>
              <a:rPr lang="en-US" sz="3200" dirty="0"/>
              <a:t> 60-17-105  Curriculum requirements</a:t>
            </a:r>
          </a:p>
          <a:p>
            <a:pPr lvl="1">
              <a:buFont typeface="Wingdings" panose="05000000000000000000" pitchFamily="2" charset="2"/>
              <a:buChar char="ü"/>
            </a:pPr>
            <a:r>
              <a:rPr lang="en-US" sz="3200" dirty="0"/>
              <a:t> 60-17-106  Clinical resources</a:t>
            </a:r>
          </a:p>
          <a:p>
            <a:pPr lvl="1">
              <a:buFont typeface="Wingdings" panose="05000000000000000000" pitchFamily="2" charset="2"/>
              <a:buChar char="ü"/>
            </a:pPr>
            <a:r>
              <a:rPr lang="en-US" sz="3200" dirty="0"/>
              <a:t> 60-17-107  Educational facilities</a:t>
            </a:r>
          </a:p>
          <a:p>
            <a:pPr lvl="1">
              <a:buFont typeface="Wingdings" panose="05000000000000000000" pitchFamily="2" charset="2"/>
              <a:buChar char="ü"/>
            </a:pPr>
            <a:r>
              <a:rPr lang="en-US" sz="3200" dirty="0"/>
              <a:t> 60-17-108  Student policies</a:t>
            </a:r>
          </a:p>
          <a:p>
            <a:pPr lvl="1">
              <a:buFont typeface="Wingdings" panose="05000000000000000000" pitchFamily="2" charset="2"/>
              <a:buChar char="ü"/>
            </a:pPr>
            <a:r>
              <a:rPr lang="en-US" sz="3200" dirty="0"/>
              <a:t> 60-17-109  Reports</a:t>
            </a:r>
            <a:endParaRPr lang="en-US" sz="3200" i="1" dirty="0"/>
          </a:p>
        </p:txBody>
      </p:sp>
    </p:spTree>
    <p:extLst>
      <p:ext uri="{BB962C8B-B14F-4D97-AF65-F5344CB8AC3E}">
        <p14:creationId xmlns:p14="http://schemas.microsoft.com/office/powerpoint/2010/main" val="297417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A8F9-6D34-4B48-9309-DD93271D0E1B}"/>
              </a:ext>
            </a:extLst>
          </p:cNvPr>
          <p:cNvSpPr>
            <a:spLocks noGrp="1"/>
          </p:cNvSpPr>
          <p:nvPr>
            <p:ph type="ctrTitle"/>
          </p:nvPr>
        </p:nvSpPr>
        <p:spPr>
          <a:xfrm>
            <a:off x="432079" y="578498"/>
            <a:ext cx="8259745" cy="1712526"/>
          </a:xfrm>
        </p:spPr>
        <p:txBody>
          <a:bodyPr>
            <a:normAutofit fontScale="90000"/>
          </a:bodyPr>
          <a:lstStyle/>
          <a:p>
            <a:r>
              <a:rPr lang="en-US" sz="6600" dirty="0"/>
              <a:t>Program Administrator Responsibilities</a:t>
            </a:r>
          </a:p>
        </p:txBody>
      </p:sp>
    </p:spTree>
    <p:extLst>
      <p:ext uri="{BB962C8B-B14F-4D97-AF65-F5344CB8AC3E}">
        <p14:creationId xmlns:p14="http://schemas.microsoft.com/office/powerpoint/2010/main" val="2658305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F80BB-7FB4-4F38-8125-D3C245D1C092}"/>
              </a:ext>
            </a:extLst>
          </p:cNvPr>
          <p:cNvSpPr>
            <a:spLocks noGrp="1"/>
          </p:cNvSpPr>
          <p:nvPr>
            <p:ph type="title"/>
          </p:nvPr>
        </p:nvSpPr>
        <p:spPr/>
        <p:txBody>
          <a:bodyPr/>
          <a:lstStyle/>
          <a:p>
            <a:r>
              <a:rPr lang="en-US" dirty="0"/>
              <a:t>	General Responsibilities </a:t>
            </a:r>
          </a:p>
        </p:txBody>
      </p:sp>
      <p:sp>
        <p:nvSpPr>
          <p:cNvPr id="3" name="Content Placeholder 2">
            <a:extLst>
              <a:ext uri="{FF2B5EF4-FFF2-40B4-BE49-F238E27FC236}">
                <a16:creationId xmlns:a16="http://schemas.microsoft.com/office/drawing/2014/main" id="{23AEB309-201D-4832-9AA8-8388F719A1C6}"/>
              </a:ext>
            </a:extLst>
          </p:cNvPr>
          <p:cNvSpPr>
            <a:spLocks noGrp="1"/>
          </p:cNvSpPr>
          <p:nvPr>
            <p:ph idx="1"/>
          </p:nvPr>
        </p:nvSpPr>
        <p:spPr>
          <a:xfrm>
            <a:off x="838200" y="1698034"/>
            <a:ext cx="10515600" cy="4351338"/>
          </a:xfrm>
        </p:spPr>
        <p:txBody>
          <a:bodyPr>
            <a:normAutofit lnSpcReduction="10000"/>
          </a:bodyPr>
          <a:lstStyle/>
          <a:p>
            <a:pPr>
              <a:lnSpc>
                <a:spcPct val="150000"/>
              </a:lnSpc>
              <a:spcAft>
                <a:spcPts val="600"/>
              </a:spcAft>
            </a:pPr>
            <a:r>
              <a:rPr lang="en-US" sz="3200" dirty="0"/>
              <a:t>The director and faculty of the program are accountable for complying with the Board rules and the Nursing Practice Act (NPA). One of the responsibilities of the director is to be knowledgeable about the rules and NPA </a:t>
            </a:r>
            <a:r>
              <a:rPr lang="en-US" sz="3200" b="1" dirty="0"/>
              <a:t>and</a:t>
            </a:r>
            <a:r>
              <a:rPr lang="en-US" sz="3200" dirty="0"/>
              <a:t> to ensure that the faculty members are also knowledgeable about the rules and NPA.</a:t>
            </a:r>
          </a:p>
          <a:p>
            <a:endParaRPr lang="en-US" sz="3600" dirty="0"/>
          </a:p>
        </p:txBody>
      </p:sp>
    </p:spTree>
    <p:extLst>
      <p:ext uri="{BB962C8B-B14F-4D97-AF65-F5344CB8AC3E}">
        <p14:creationId xmlns:p14="http://schemas.microsoft.com/office/powerpoint/2010/main" val="3558600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F80BB-7FB4-4F38-8125-D3C245D1C092}"/>
              </a:ext>
            </a:extLst>
          </p:cNvPr>
          <p:cNvSpPr>
            <a:spLocks noGrp="1"/>
          </p:cNvSpPr>
          <p:nvPr>
            <p:ph type="title"/>
          </p:nvPr>
        </p:nvSpPr>
        <p:spPr/>
        <p:txBody>
          <a:bodyPr/>
          <a:lstStyle/>
          <a:p>
            <a:r>
              <a:rPr lang="en-US" dirty="0"/>
              <a:t>	Program Approval</a:t>
            </a:r>
          </a:p>
        </p:txBody>
      </p:sp>
      <p:sp>
        <p:nvSpPr>
          <p:cNvPr id="3" name="Content Placeholder 2">
            <a:extLst>
              <a:ext uri="{FF2B5EF4-FFF2-40B4-BE49-F238E27FC236}">
                <a16:creationId xmlns:a16="http://schemas.microsoft.com/office/drawing/2014/main" id="{23AEB309-201D-4832-9AA8-8388F719A1C6}"/>
              </a:ext>
            </a:extLst>
          </p:cNvPr>
          <p:cNvSpPr>
            <a:spLocks noGrp="1"/>
          </p:cNvSpPr>
          <p:nvPr>
            <p:ph idx="1"/>
          </p:nvPr>
        </p:nvSpPr>
        <p:spPr>
          <a:xfrm>
            <a:off x="838200" y="1698034"/>
            <a:ext cx="10515600" cy="4351338"/>
          </a:xfrm>
        </p:spPr>
        <p:txBody>
          <a:bodyPr>
            <a:normAutofit/>
          </a:bodyPr>
          <a:lstStyle/>
          <a:p>
            <a:r>
              <a:rPr lang="en-US" sz="3600" dirty="0"/>
              <a:t>K.A.R. 60-2-102 – Program Requirements</a:t>
            </a:r>
          </a:p>
          <a:p>
            <a:r>
              <a:rPr lang="en-US" sz="3600" dirty="0"/>
              <a:t>Key Program Administrator Responsibilities:</a:t>
            </a:r>
          </a:p>
          <a:p>
            <a:pPr lvl="1">
              <a:buFont typeface="Calibri" panose="020F0502020204030204" pitchFamily="34" charset="0"/>
              <a:buChar char="―"/>
            </a:pPr>
            <a:r>
              <a:rPr lang="en-US" sz="3200" dirty="0"/>
              <a:t> Orientation plan for new faculty (all)</a:t>
            </a:r>
          </a:p>
          <a:p>
            <a:pPr lvl="1">
              <a:buFont typeface="Calibri" panose="020F0502020204030204" pitchFamily="34" charset="0"/>
              <a:buChar char="―"/>
            </a:pPr>
            <a:r>
              <a:rPr lang="en-US" sz="3200" dirty="0"/>
              <a:t> Mentoring plan for new faculty – administrative and teaching responsibilities</a:t>
            </a:r>
          </a:p>
          <a:p>
            <a:pPr lvl="1">
              <a:buFont typeface="Calibri" panose="020F0502020204030204" pitchFamily="34" charset="0"/>
              <a:buChar char="―"/>
            </a:pPr>
            <a:r>
              <a:rPr lang="en-US" sz="3200" dirty="0"/>
              <a:t> Curriculum is current is being evaluated continuously</a:t>
            </a:r>
          </a:p>
          <a:p>
            <a:pPr lvl="1">
              <a:buFont typeface="Calibri" panose="020F0502020204030204" pitchFamily="34" charset="0"/>
              <a:buChar char="―"/>
            </a:pPr>
            <a:r>
              <a:rPr lang="en-US" sz="3200" dirty="0"/>
              <a:t> Testing process in place with testing analysis</a:t>
            </a:r>
          </a:p>
          <a:p>
            <a:pPr lvl="1">
              <a:buFont typeface="Calibri" panose="020F0502020204030204" pitchFamily="34" charset="0"/>
              <a:buChar char="―"/>
            </a:pPr>
            <a:r>
              <a:rPr lang="en-US" sz="3200" dirty="0"/>
              <a:t> Current policies per K.A.R. 60-2-107</a:t>
            </a:r>
          </a:p>
        </p:txBody>
      </p:sp>
    </p:spTree>
    <p:extLst>
      <p:ext uri="{BB962C8B-B14F-4D97-AF65-F5344CB8AC3E}">
        <p14:creationId xmlns:p14="http://schemas.microsoft.com/office/powerpoint/2010/main" val="295463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F80BB-7FB4-4F38-8125-D3C245D1C092}"/>
              </a:ext>
            </a:extLst>
          </p:cNvPr>
          <p:cNvSpPr>
            <a:spLocks noGrp="1"/>
          </p:cNvSpPr>
          <p:nvPr>
            <p:ph type="title"/>
          </p:nvPr>
        </p:nvSpPr>
        <p:spPr/>
        <p:txBody>
          <a:bodyPr/>
          <a:lstStyle/>
          <a:p>
            <a:r>
              <a:rPr lang="en-US" dirty="0"/>
              <a:t>	Program Approval</a:t>
            </a:r>
          </a:p>
        </p:txBody>
      </p:sp>
      <p:sp>
        <p:nvSpPr>
          <p:cNvPr id="3" name="Content Placeholder 2">
            <a:extLst>
              <a:ext uri="{FF2B5EF4-FFF2-40B4-BE49-F238E27FC236}">
                <a16:creationId xmlns:a16="http://schemas.microsoft.com/office/drawing/2014/main" id="{23AEB309-201D-4832-9AA8-8388F719A1C6}"/>
              </a:ext>
            </a:extLst>
          </p:cNvPr>
          <p:cNvSpPr>
            <a:spLocks noGrp="1"/>
          </p:cNvSpPr>
          <p:nvPr>
            <p:ph idx="1"/>
          </p:nvPr>
        </p:nvSpPr>
        <p:spPr>
          <a:xfrm>
            <a:off x="838200" y="1698034"/>
            <a:ext cx="9705392" cy="4351338"/>
          </a:xfrm>
        </p:spPr>
        <p:txBody>
          <a:bodyPr>
            <a:normAutofit/>
          </a:bodyPr>
          <a:lstStyle/>
          <a:p>
            <a:r>
              <a:rPr lang="en-US" sz="3600" dirty="0"/>
              <a:t>Key Program Administrator Responsibilities: </a:t>
            </a:r>
            <a:r>
              <a:rPr lang="en-US" sz="2400" dirty="0"/>
              <a:t>(cont’d)</a:t>
            </a:r>
          </a:p>
          <a:p>
            <a:pPr lvl="1">
              <a:buFont typeface="Calibri" panose="020F0502020204030204" pitchFamily="34" charset="0"/>
              <a:buChar char="―"/>
            </a:pPr>
            <a:r>
              <a:rPr lang="en-US" sz="3200" dirty="0"/>
              <a:t> Nursing Faculty Handbook and Nursing Student Handbook are current </a:t>
            </a:r>
          </a:p>
          <a:p>
            <a:pPr lvl="1">
              <a:buFont typeface="Calibri" panose="020F0502020204030204" pitchFamily="34" charset="0"/>
              <a:buChar char="―"/>
            </a:pPr>
            <a:r>
              <a:rPr lang="en-US" sz="3200" dirty="0"/>
              <a:t> Clinical resources  K.A.R. 60-2-105</a:t>
            </a:r>
          </a:p>
          <a:p>
            <a:pPr lvl="2">
              <a:buFont typeface="Courier New" panose="02070309020205020404" pitchFamily="49" charset="0"/>
              <a:buChar char="o"/>
            </a:pPr>
            <a:r>
              <a:rPr lang="en-US" sz="2800" dirty="0"/>
              <a:t> Clinical contracts are current and signed</a:t>
            </a:r>
          </a:p>
          <a:p>
            <a:pPr lvl="2">
              <a:buFont typeface="Courier New" panose="02070309020205020404" pitchFamily="49" charset="0"/>
              <a:buChar char="o"/>
            </a:pPr>
            <a:r>
              <a:rPr lang="en-US" sz="2800" dirty="0"/>
              <a:t> Observational experiences – no more than 15% of hours for the course</a:t>
            </a:r>
          </a:p>
          <a:p>
            <a:pPr lvl="2">
              <a:buFont typeface="Courier New" panose="02070309020205020404" pitchFamily="49" charset="0"/>
              <a:buChar char="o"/>
            </a:pPr>
            <a:r>
              <a:rPr lang="en-US" sz="2800" dirty="0"/>
              <a:t>Precepted experiences – no more than 20% of clinical hours of the nursing program (excludes capstone)</a:t>
            </a:r>
          </a:p>
          <a:p>
            <a:pPr lvl="2">
              <a:buFont typeface="Courier New" panose="02070309020205020404" pitchFamily="49" charset="0"/>
              <a:buChar char="o"/>
            </a:pPr>
            <a:endParaRPr lang="en-US" sz="2800" dirty="0"/>
          </a:p>
          <a:p>
            <a:pPr lvl="2">
              <a:buFont typeface="Courier New" panose="02070309020205020404" pitchFamily="49" charset="0"/>
              <a:buChar char="o"/>
            </a:pPr>
            <a:endParaRPr lang="en-US" sz="2600" dirty="0"/>
          </a:p>
        </p:txBody>
      </p:sp>
    </p:spTree>
    <p:extLst>
      <p:ext uri="{BB962C8B-B14F-4D97-AF65-F5344CB8AC3E}">
        <p14:creationId xmlns:p14="http://schemas.microsoft.com/office/powerpoint/2010/main" val="2381785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F80BB-7FB4-4F38-8125-D3C245D1C092}"/>
              </a:ext>
            </a:extLst>
          </p:cNvPr>
          <p:cNvSpPr>
            <a:spLocks noGrp="1"/>
          </p:cNvSpPr>
          <p:nvPr>
            <p:ph type="title"/>
          </p:nvPr>
        </p:nvSpPr>
        <p:spPr/>
        <p:txBody>
          <a:bodyPr/>
          <a:lstStyle/>
          <a:p>
            <a:r>
              <a:rPr lang="en-US" dirty="0"/>
              <a:t>	Program Approval</a:t>
            </a:r>
          </a:p>
        </p:txBody>
      </p:sp>
      <p:sp>
        <p:nvSpPr>
          <p:cNvPr id="3" name="Content Placeholder 2">
            <a:extLst>
              <a:ext uri="{FF2B5EF4-FFF2-40B4-BE49-F238E27FC236}">
                <a16:creationId xmlns:a16="http://schemas.microsoft.com/office/drawing/2014/main" id="{23AEB309-201D-4832-9AA8-8388F719A1C6}"/>
              </a:ext>
            </a:extLst>
          </p:cNvPr>
          <p:cNvSpPr>
            <a:spLocks noGrp="1"/>
          </p:cNvSpPr>
          <p:nvPr>
            <p:ph idx="1"/>
          </p:nvPr>
        </p:nvSpPr>
        <p:spPr>
          <a:xfrm>
            <a:off x="709127" y="1530220"/>
            <a:ext cx="9937102" cy="4991878"/>
          </a:xfrm>
        </p:spPr>
        <p:txBody>
          <a:bodyPr>
            <a:normAutofit lnSpcReduction="10000"/>
          </a:bodyPr>
          <a:lstStyle/>
          <a:p>
            <a:r>
              <a:rPr lang="en-US" sz="3600" dirty="0"/>
              <a:t>Key Program Administrator Responsibilities: </a:t>
            </a:r>
            <a:r>
              <a:rPr lang="en-US" sz="2400" dirty="0"/>
              <a:t>(cont’d)</a:t>
            </a:r>
          </a:p>
          <a:p>
            <a:pPr lvl="1">
              <a:buFont typeface="Calibri" panose="020F0502020204030204" pitchFamily="34" charset="0"/>
              <a:buChar char="―"/>
            </a:pPr>
            <a:r>
              <a:rPr lang="en-US" sz="3200" dirty="0"/>
              <a:t> K.A.R. 60-2-103 (2) &amp; (3)  </a:t>
            </a:r>
            <a:r>
              <a:rPr lang="en-US" sz="3200" u="sng" dirty="0"/>
              <a:t>Preceptors</a:t>
            </a:r>
          </a:p>
          <a:p>
            <a:pPr lvl="2">
              <a:buFont typeface="Courier New" panose="02070309020205020404" pitchFamily="49" charset="0"/>
              <a:buChar char="o"/>
            </a:pPr>
            <a:r>
              <a:rPr lang="en-US" sz="2800" dirty="0"/>
              <a:t> Preceptors meet requirements (documented) </a:t>
            </a:r>
          </a:p>
          <a:p>
            <a:pPr lvl="2">
              <a:buFont typeface="Courier New" panose="02070309020205020404" pitchFamily="49" charset="0"/>
              <a:buChar char="o"/>
            </a:pPr>
            <a:r>
              <a:rPr lang="en-US" sz="2800" dirty="0"/>
              <a:t> Written plan for how preceptors selected</a:t>
            </a:r>
          </a:p>
          <a:p>
            <a:pPr lvl="2">
              <a:buFont typeface="Courier New" panose="02070309020205020404" pitchFamily="49" charset="0"/>
              <a:buChar char="o"/>
            </a:pPr>
            <a:r>
              <a:rPr lang="en-US" sz="2800" dirty="0"/>
              <a:t> Documented completion of a preceptor orientation</a:t>
            </a:r>
          </a:p>
          <a:p>
            <a:pPr lvl="1">
              <a:buFont typeface="Calibri" panose="020F0502020204030204" pitchFamily="34" charset="0"/>
              <a:buChar char="―"/>
            </a:pPr>
            <a:r>
              <a:rPr lang="en-US" sz="2800" dirty="0"/>
              <a:t> </a:t>
            </a:r>
            <a:r>
              <a:rPr lang="en-US" sz="3000" dirty="0"/>
              <a:t>K.A.R. 60-2-104  </a:t>
            </a:r>
            <a:r>
              <a:rPr lang="en-US" sz="3000" u="sng" dirty="0"/>
              <a:t>Curriculum</a:t>
            </a:r>
          </a:p>
          <a:p>
            <a:pPr lvl="2">
              <a:buFont typeface="Courier New" panose="02070309020205020404" pitchFamily="49" charset="0"/>
              <a:buChar char="o"/>
            </a:pPr>
            <a:r>
              <a:rPr lang="en-US" sz="2600" dirty="0"/>
              <a:t> Direct clinical instruction as an integral part of the program</a:t>
            </a:r>
          </a:p>
          <a:p>
            <a:pPr lvl="2">
              <a:buFont typeface="Courier New" panose="02070309020205020404" pitchFamily="49" charset="0"/>
              <a:buChar char="o"/>
            </a:pPr>
            <a:r>
              <a:rPr lang="en-US" sz="2600" dirty="0"/>
              <a:t> Didactic content and clinical experience to meet objectives</a:t>
            </a:r>
          </a:p>
          <a:p>
            <a:pPr lvl="2">
              <a:buFont typeface="Courier New" panose="02070309020205020404" pitchFamily="49" charset="0"/>
              <a:buChar char="o"/>
            </a:pPr>
            <a:r>
              <a:rPr lang="en-US" sz="2600" dirty="0"/>
              <a:t> Oversee development and implementation of a </a:t>
            </a:r>
            <a:r>
              <a:rPr lang="en-US" sz="2600" u="sng" dirty="0"/>
              <a:t>written plan </a:t>
            </a:r>
            <a:r>
              <a:rPr lang="en-US" sz="2600" dirty="0"/>
              <a:t>that:</a:t>
            </a:r>
          </a:p>
          <a:p>
            <a:pPr lvl="3">
              <a:buFont typeface="Wingdings" panose="05000000000000000000" pitchFamily="2" charset="2"/>
              <a:buChar char="§"/>
            </a:pPr>
            <a:r>
              <a:rPr lang="en-US" sz="2400" dirty="0"/>
              <a:t> provides evidence of program evaluation and effectiveness, and </a:t>
            </a:r>
          </a:p>
          <a:p>
            <a:pPr lvl="3">
              <a:buFont typeface="Wingdings" panose="05000000000000000000" pitchFamily="2" charset="2"/>
              <a:buChar char="§"/>
            </a:pPr>
            <a:r>
              <a:rPr lang="en-US" sz="2400" dirty="0"/>
              <a:t> is used for ongoing program improvement</a:t>
            </a:r>
          </a:p>
          <a:p>
            <a:pPr lvl="1">
              <a:buFont typeface="Calibri" panose="020F0502020204030204" pitchFamily="34" charset="0"/>
              <a:buChar char="―"/>
            </a:pPr>
            <a:endParaRPr lang="en-US" sz="2600" dirty="0"/>
          </a:p>
        </p:txBody>
      </p:sp>
    </p:spTree>
    <p:extLst>
      <p:ext uri="{BB962C8B-B14F-4D97-AF65-F5344CB8AC3E}">
        <p14:creationId xmlns:p14="http://schemas.microsoft.com/office/powerpoint/2010/main" val="400073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A8F9-6D34-4B48-9309-DD93271D0E1B}"/>
              </a:ext>
            </a:extLst>
          </p:cNvPr>
          <p:cNvSpPr>
            <a:spLocks noGrp="1"/>
          </p:cNvSpPr>
          <p:nvPr>
            <p:ph type="ctrTitle"/>
          </p:nvPr>
        </p:nvSpPr>
        <p:spPr>
          <a:xfrm>
            <a:off x="432079" y="558099"/>
            <a:ext cx="8259745" cy="1732925"/>
          </a:xfrm>
        </p:spPr>
        <p:txBody>
          <a:bodyPr>
            <a:normAutofit fontScale="90000"/>
          </a:bodyPr>
          <a:lstStyle/>
          <a:p>
            <a:r>
              <a:rPr lang="en-US" dirty="0"/>
              <a:t>Overview of Kansas State Board of Nursing</a:t>
            </a:r>
          </a:p>
        </p:txBody>
      </p:sp>
    </p:spTree>
    <p:extLst>
      <p:ext uri="{BB962C8B-B14F-4D97-AF65-F5344CB8AC3E}">
        <p14:creationId xmlns:p14="http://schemas.microsoft.com/office/powerpoint/2010/main" val="2892232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E109-7E84-4A9A-B59A-22C39EF49E84}"/>
              </a:ext>
            </a:extLst>
          </p:cNvPr>
          <p:cNvSpPr>
            <a:spLocks noGrp="1"/>
          </p:cNvSpPr>
          <p:nvPr>
            <p:ph type="title"/>
          </p:nvPr>
        </p:nvSpPr>
        <p:spPr>
          <a:xfrm>
            <a:off x="0" y="232120"/>
            <a:ext cx="5566611" cy="1056353"/>
          </a:xfrm>
        </p:spPr>
        <p:txBody>
          <a:bodyPr/>
          <a:lstStyle/>
          <a:p>
            <a:r>
              <a:rPr lang="en-US" dirty="0"/>
              <a:t>  Program Site Visits</a:t>
            </a:r>
          </a:p>
        </p:txBody>
      </p:sp>
      <p:sp>
        <p:nvSpPr>
          <p:cNvPr id="3" name="Content Placeholder 2">
            <a:extLst>
              <a:ext uri="{FF2B5EF4-FFF2-40B4-BE49-F238E27FC236}">
                <a16:creationId xmlns:a16="http://schemas.microsoft.com/office/drawing/2014/main" id="{AF8865B3-5851-461F-92A6-245E95EC47E3}"/>
              </a:ext>
            </a:extLst>
          </p:cNvPr>
          <p:cNvSpPr>
            <a:spLocks noGrp="1"/>
          </p:cNvSpPr>
          <p:nvPr>
            <p:ph idx="1"/>
          </p:nvPr>
        </p:nvSpPr>
        <p:spPr>
          <a:xfrm>
            <a:off x="581527" y="1572127"/>
            <a:ext cx="10515600" cy="4748462"/>
          </a:xfrm>
        </p:spPr>
        <p:txBody>
          <a:bodyPr/>
          <a:lstStyle/>
          <a:p>
            <a:r>
              <a:rPr lang="en-US" sz="2400" b="0" i="0" u="none" strike="noStrike" baseline="0" dirty="0">
                <a:solidFill>
                  <a:srgbClr val="000000"/>
                </a:solidFill>
                <a:latin typeface="Arial" panose="020B0604020202020204" pitchFamily="34" charset="0"/>
              </a:rPr>
              <a:t>Each nursing education program in Kansas is surveyed every five to 10 years, in accordance with the </a:t>
            </a:r>
            <a:r>
              <a:rPr lang="en-US" sz="2400" b="0" i="1" u="none" strike="noStrike" baseline="0" dirty="0">
                <a:solidFill>
                  <a:srgbClr val="000000"/>
                </a:solidFill>
                <a:latin typeface="Arial" panose="020B0604020202020204" pitchFamily="34" charset="0"/>
              </a:rPr>
              <a:t>KNPA Statutes &amp; Administrative Regulations</a:t>
            </a:r>
            <a:r>
              <a:rPr lang="en-US" sz="2400" b="0" i="0" u="none" strike="noStrike" baseline="0" dirty="0">
                <a:solidFill>
                  <a:srgbClr val="000000"/>
                </a:solidFill>
                <a:latin typeface="Arial" panose="020B0604020202020204" pitchFamily="34" charset="0"/>
              </a:rPr>
              <a:t>. </a:t>
            </a:r>
            <a:endParaRPr lang="en-US" sz="1800" b="0" i="0" u="none" strike="noStrike" baseline="0" dirty="0">
              <a:solidFill>
                <a:srgbClr val="000000"/>
              </a:solidFill>
              <a:latin typeface="Arial" panose="020B0604020202020204" pitchFamily="34" charset="0"/>
            </a:endParaRPr>
          </a:p>
          <a:p>
            <a:pPr lvl="1">
              <a:spcAft>
                <a:spcPts val="600"/>
              </a:spcAft>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Programs not accredited by a national agency will be visited every five years. </a:t>
            </a:r>
          </a:p>
          <a:p>
            <a:pPr lvl="1">
              <a:spcAft>
                <a:spcPts val="600"/>
              </a:spcAft>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Programs that have national accreditation will be visited with at least the frequency of the accrediting organization. </a:t>
            </a:r>
          </a:p>
          <a:p>
            <a:pPr lvl="1">
              <a:spcAft>
                <a:spcPts val="600"/>
              </a:spcAft>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Nursing program administrators may request that the KSBN survey visit and Accreditation survey visit be done as a joint survey visit for the mutual benefit of all parties. </a:t>
            </a:r>
            <a:endParaRPr lang="en-US" sz="14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Arial" panose="020B0604020202020204" pitchFamily="34" charset="0"/>
              </a:rPr>
              <a:t>About six months before the survey visit:</a:t>
            </a:r>
          </a:p>
          <a:p>
            <a:pPr lvl="1">
              <a:spcBef>
                <a:spcPts val="300"/>
              </a:spcBef>
              <a:spcAft>
                <a:spcPts val="600"/>
              </a:spcAft>
              <a:buFont typeface="Wingdings" panose="05000000000000000000" pitchFamily="2" charset="2"/>
              <a:buChar char="ü"/>
            </a:pPr>
            <a:r>
              <a:rPr lang="en-US" sz="1800" dirty="0">
                <a:solidFill>
                  <a:srgbClr val="000000"/>
                </a:solidFill>
                <a:latin typeface="Arial" panose="020B0604020202020204" pitchFamily="34" charset="0"/>
              </a:rPr>
              <a:t>C</a:t>
            </a:r>
            <a:r>
              <a:rPr lang="en-US" sz="1800" b="0" i="0" u="none" strike="noStrike" baseline="0" dirty="0">
                <a:solidFill>
                  <a:srgbClr val="000000"/>
                </a:solidFill>
                <a:latin typeface="Arial" panose="020B0604020202020204" pitchFamily="34" charset="0"/>
              </a:rPr>
              <a:t>ontacted by the Education Compliance Officer - select a date for site visit</a:t>
            </a:r>
          </a:p>
          <a:p>
            <a:pPr lvl="1">
              <a:spcBef>
                <a:spcPts val="300"/>
              </a:spcBef>
              <a:spcAft>
                <a:spcPts val="600"/>
              </a:spcAft>
              <a:buFont typeface="Wingdings" panose="05000000000000000000" pitchFamily="2" charset="2"/>
              <a:buChar char="ü"/>
            </a:pPr>
            <a:r>
              <a:rPr lang="en-US" sz="1800" dirty="0">
                <a:solidFill>
                  <a:srgbClr val="000000"/>
                </a:solidFill>
                <a:latin typeface="Arial" panose="020B0604020202020204" pitchFamily="34" charset="0"/>
              </a:rPr>
              <a:t>G</a:t>
            </a:r>
            <a:r>
              <a:rPr lang="en-US" sz="1800" b="0" i="0" u="none" strike="noStrike" baseline="0" dirty="0">
                <a:solidFill>
                  <a:srgbClr val="000000"/>
                </a:solidFill>
                <a:latin typeface="Arial" panose="020B0604020202020204" pitchFamily="34" charset="0"/>
              </a:rPr>
              <a:t>uidelines for survey visits e-mailed along with blank report</a:t>
            </a:r>
          </a:p>
          <a:p>
            <a:pPr lvl="1">
              <a:spcBef>
                <a:spcPts val="300"/>
              </a:spcBef>
              <a:spcAft>
                <a:spcPts val="600"/>
              </a:spcAft>
              <a:buFont typeface="Wingdings" panose="05000000000000000000" pitchFamily="2" charset="2"/>
              <a:buChar char="ü"/>
            </a:pPr>
            <a:r>
              <a:rPr lang="en-US" sz="1800" dirty="0">
                <a:solidFill>
                  <a:srgbClr val="000000"/>
                </a:solidFill>
                <a:latin typeface="Arial" panose="020B0604020202020204" pitchFamily="34" charset="0"/>
              </a:rPr>
              <a:t>G</a:t>
            </a:r>
            <a:r>
              <a:rPr lang="en-US" sz="1800" b="0" i="0" u="none" strike="noStrike" baseline="0" dirty="0">
                <a:solidFill>
                  <a:srgbClr val="000000"/>
                </a:solidFill>
                <a:latin typeface="Arial" panose="020B0604020202020204" pitchFamily="34" charset="0"/>
              </a:rPr>
              <a:t>uidelines available for joint survey visits if desired  (crosswalk needed)</a:t>
            </a:r>
          </a:p>
          <a:p>
            <a:pPr lvl="1">
              <a:spcBef>
                <a:spcPts val="300"/>
              </a:spcBef>
              <a:spcAft>
                <a:spcPts val="600"/>
              </a:spcAft>
              <a:buFont typeface="Wingdings" panose="05000000000000000000" pitchFamily="2" charset="2"/>
              <a:buChar char="ü"/>
            </a:pPr>
            <a:r>
              <a:rPr lang="en-US" sz="1800" b="0" i="0" u="none" strike="noStrike" baseline="0" dirty="0">
                <a:solidFill>
                  <a:srgbClr val="000000"/>
                </a:solidFill>
                <a:latin typeface="Arial" panose="020B0604020202020204" pitchFamily="34" charset="0"/>
              </a:rPr>
              <a:t>All guidelines and blank site visit report templates available on the KSBN website in the Resource section for Program Administrators. (</a:t>
            </a:r>
            <a:r>
              <a:rPr lang="en-US" sz="1800" b="0" i="0" u="none" strike="noStrike" baseline="0" dirty="0">
                <a:solidFill>
                  <a:srgbClr val="0000FF"/>
                </a:solidFill>
                <a:latin typeface="Arial" panose="020B0604020202020204" pitchFamily="34" charset="0"/>
              </a:rPr>
              <a:t>https://ksbn.kansas.gov/administrator-resources/ </a:t>
            </a:r>
            <a:r>
              <a:rPr lang="en-US" sz="1800" b="0" i="0" u="none" strike="noStrike" baseline="0" dirty="0">
                <a:solidFill>
                  <a:srgbClr val="000000"/>
                </a:solidFill>
                <a:latin typeface="Arial" panose="020B0604020202020204" pitchFamily="34" charset="0"/>
              </a:rPr>
              <a:t>) </a:t>
            </a:r>
            <a:endParaRPr lang="en-US" sz="3200" dirty="0"/>
          </a:p>
        </p:txBody>
      </p:sp>
    </p:spTree>
    <p:extLst>
      <p:ext uri="{BB962C8B-B14F-4D97-AF65-F5344CB8AC3E}">
        <p14:creationId xmlns:p14="http://schemas.microsoft.com/office/powerpoint/2010/main" val="3778471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3A91-4AD6-48A4-83CF-810813FE04CA}"/>
              </a:ext>
            </a:extLst>
          </p:cNvPr>
          <p:cNvSpPr>
            <a:spLocks noGrp="1"/>
          </p:cNvSpPr>
          <p:nvPr>
            <p:ph type="title"/>
          </p:nvPr>
        </p:nvSpPr>
        <p:spPr>
          <a:xfrm>
            <a:off x="0" y="232120"/>
            <a:ext cx="5558589" cy="1056353"/>
          </a:xfrm>
        </p:spPr>
        <p:txBody>
          <a:bodyPr/>
          <a:lstStyle/>
          <a:p>
            <a:r>
              <a:rPr lang="en-US" dirty="0"/>
              <a:t>  Site Visits Guidelines</a:t>
            </a:r>
          </a:p>
        </p:txBody>
      </p:sp>
      <p:sp>
        <p:nvSpPr>
          <p:cNvPr id="3" name="Content Placeholder 2">
            <a:extLst>
              <a:ext uri="{FF2B5EF4-FFF2-40B4-BE49-F238E27FC236}">
                <a16:creationId xmlns:a16="http://schemas.microsoft.com/office/drawing/2014/main" id="{82719328-D199-4346-B913-D3D77650B044}"/>
              </a:ext>
            </a:extLst>
          </p:cNvPr>
          <p:cNvSpPr>
            <a:spLocks noGrp="1"/>
          </p:cNvSpPr>
          <p:nvPr>
            <p:ph idx="1"/>
          </p:nvPr>
        </p:nvSpPr>
        <p:spPr>
          <a:xfrm>
            <a:off x="550416" y="1518082"/>
            <a:ext cx="10985319" cy="4838330"/>
          </a:xfrm>
        </p:spPr>
        <p:txBody>
          <a:bodyPr>
            <a:normAutofit fontScale="62500" lnSpcReduction="20000"/>
          </a:bodyPr>
          <a:lstStyle/>
          <a:p>
            <a:pPr>
              <a:spcBef>
                <a:spcPts val="600"/>
              </a:spcBef>
              <a:spcAft>
                <a:spcPts val="600"/>
              </a:spcAft>
            </a:pPr>
            <a:r>
              <a:rPr lang="en-US" sz="3800" u="sng" dirty="0"/>
              <a:t>30 days prior </a:t>
            </a:r>
            <a:r>
              <a:rPr lang="en-US" sz="3800" dirty="0"/>
              <a:t>to site visit - a pre-visit self-study report should be completed and submitted to KSBN Education Compliance Officer</a:t>
            </a:r>
          </a:p>
          <a:p>
            <a:pPr lvl="1">
              <a:spcAft>
                <a:spcPts val="600"/>
              </a:spcAft>
              <a:buFont typeface="Wingdings" panose="05000000000000000000" pitchFamily="2" charset="2"/>
              <a:buChar char="ü"/>
            </a:pPr>
            <a:r>
              <a:rPr lang="en-US" sz="3600" dirty="0"/>
              <a:t>Include a current copy of the parent institution’s catalog or bulletin with the report.</a:t>
            </a:r>
          </a:p>
          <a:p>
            <a:pPr lvl="1">
              <a:spcAft>
                <a:spcPts val="600"/>
              </a:spcAft>
              <a:buFont typeface="Wingdings" panose="05000000000000000000" pitchFamily="2" charset="2"/>
              <a:buChar char="ü"/>
            </a:pPr>
            <a:r>
              <a:rPr lang="en-US" sz="3600" dirty="0"/>
              <a:t>Also include a copies of:</a:t>
            </a:r>
          </a:p>
          <a:p>
            <a:pPr marL="1371600" lvl="2" indent="-457200">
              <a:spcAft>
                <a:spcPts val="600"/>
              </a:spcAft>
              <a:buAutoNum type="arabicParenR"/>
            </a:pPr>
            <a:r>
              <a:rPr lang="en-US" sz="3600" dirty="0"/>
              <a:t>college faculty handbook, </a:t>
            </a:r>
          </a:p>
          <a:p>
            <a:pPr marL="1371600" lvl="2" indent="-457200">
              <a:spcAft>
                <a:spcPts val="600"/>
              </a:spcAft>
              <a:buAutoNum type="arabicParenR"/>
            </a:pPr>
            <a:r>
              <a:rPr lang="en-US" sz="3600" dirty="0"/>
              <a:t>college student handbook, and </a:t>
            </a:r>
          </a:p>
          <a:p>
            <a:pPr marL="1371600" lvl="2" indent="-457200">
              <a:spcAft>
                <a:spcPts val="600"/>
              </a:spcAft>
              <a:buAutoNum type="arabicParenR"/>
            </a:pPr>
            <a:r>
              <a:rPr lang="en-US" sz="3600" dirty="0"/>
              <a:t>nursing program handbooks for faculty and students</a:t>
            </a:r>
          </a:p>
          <a:p>
            <a:pPr lvl="1">
              <a:spcAft>
                <a:spcPts val="600"/>
              </a:spcAft>
              <a:buFont typeface="Wingdings" panose="05000000000000000000" pitchFamily="2" charset="2"/>
              <a:buChar char="ü"/>
            </a:pPr>
            <a:r>
              <a:rPr lang="en-US" sz="3200" dirty="0"/>
              <a:t>Report may be submitted electronically, but a printed copy should be 3-hole punched (binding is </a:t>
            </a:r>
            <a:r>
              <a:rPr lang="en-US" sz="3200" u="sng" dirty="0"/>
              <a:t>not</a:t>
            </a:r>
            <a:r>
              <a:rPr lang="en-US" sz="3200" dirty="0"/>
              <a:t> necessary), printed on one side only, and submitted to KSBN office with all required documents and all documents on a USB drive.</a:t>
            </a:r>
          </a:p>
          <a:p>
            <a:pPr marL="0" indent="0">
              <a:buNone/>
            </a:pPr>
            <a:endParaRPr lang="en-US" sz="1200" dirty="0"/>
          </a:p>
          <a:p>
            <a:r>
              <a:rPr lang="en-US" sz="3800" u="sng" dirty="0"/>
              <a:t>Self-Evaluation Report</a:t>
            </a:r>
          </a:p>
          <a:p>
            <a:pPr lvl="1">
              <a:spcAft>
                <a:spcPts val="600"/>
              </a:spcAft>
              <a:buFont typeface="Wingdings" panose="05000000000000000000" pitchFamily="2" charset="2"/>
              <a:buChar char="ü"/>
            </a:pPr>
            <a:r>
              <a:rPr lang="en-US" sz="3200" dirty="0"/>
              <a:t>Pages should be numbered, including any appendices, and</a:t>
            </a:r>
          </a:p>
          <a:p>
            <a:pPr lvl="1">
              <a:spcAft>
                <a:spcPts val="600"/>
              </a:spcAft>
              <a:buFont typeface="Wingdings" panose="05000000000000000000" pitchFamily="2" charset="2"/>
              <a:buChar char="ü"/>
            </a:pPr>
            <a:r>
              <a:rPr lang="en-US" sz="3200" dirty="0"/>
              <a:t>A table of contents should be included for the report.</a:t>
            </a:r>
          </a:p>
          <a:p>
            <a:pPr lvl="1">
              <a:buFont typeface="Wingdings" panose="05000000000000000000" pitchFamily="2" charset="2"/>
              <a:buChar char="ü"/>
            </a:pPr>
            <a:endParaRPr lang="en-US" dirty="0"/>
          </a:p>
          <a:p>
            <a:pPr marL="0" indent="0">
              <a:buNone/>
            </a:pPr>
            <a:endParaRPr lang="en-US" dirty="0"/>
          </a:p>
        </p:txBody>
      </p:sp>
    </p:spTree>
    <p:extLst>
      <p:ext uri="{BB962C8B-B14F-4D97-AF65-F5344CB8AC3E}">
        <p14:creationId xmlns:p14="http://schemas.microsoft.com/office/powerpoint/2010/main" val="2912848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3A91-4AD6-48A4-83CF-810813FE04CA}"/>
              </a:ext>
            </a:extLst>
          </p:cNvPr>
          <p:cNvSpPr>
            <a:spLocks noGrp="1"/>
          </p:cNvSpPr>
          <p:nvPr>
            <p:ph type="title"/>
          </p:nvPr>
        </p:nvSpPr>
        <p:spPr>
          <a:xfrm>
            <a:off x="0" y="232120"/>
            <a:ext cx="5558589" cy="1056353"/>
          </a:xfrm>
        </p:spPr>
        <p:txBody>
          <a:bodyPr/>
          <a:lstStyle/>
          <a:p>
            <a:r>
              <a:rPr lang="en-US" dirty="0"/>
              <a:t>  Site Visits Guidelines</a:t>
            </a:r>
          </a:p>
        </p:txBody>
      </p:sp>
      <p:sp>
        <p:nvSpPr>
          <p:cNvPr id="3" name="Content Placeholder 2">
            <a:extLst>
              <a:ext uri="{FF2B5EF4-FFF2-40B4-BE49-F238E27FC236}">
                <a16:creationId xmlns:a16="http://schemas.microsoft.com/office/drawing/2014/main" id="{82719328-D199-4346-B913-D3D77650B044}"/>
              </a:ext>
            </a:extLst>
          </p:cNvPr>
          <p:cNvSpPr>
            <a:spLocks noGrp="1"/>
          </p:cNvSpPr>
          <p:nvPr>
            <p:ph idx="1"/>
          </p:nvPr>
        </p:nvSpPr>
        <p:spPr>
          <a:xfrm>
            <a:off x="550416" y="1518082"/>
            <a:ext cx="10985319" cy="4838330"/>
          </a:xfrm>
        </p:spPr>
        <p:txBody>
          <a:bodyPr>
            <a:normAutofit fontScale="92500" lnSpcReduction="20000"/>
          </a:bodyPr>
          <a:lstStyle/>
          <a:p>
            <a:pPr>
              <a:spcBef>
                <a:spcPts val="600"/>
              </a:spcBef>
              <a:spcAft>
                <a:spcPts val="600"/>
              </a:spcAft>
            </a:pPr>
            <a:r>
              <a:rPr lang="en-US" sz="3800" u="sng" dirty="0"/>
              <a:t>Site survey visit </a:t>
            </a:r>
            <a:r>
              <a:rPr lang="en-US" sz="3800" dirty="0"/>
              <a:t>– usually completed in two days; if done in conjunction with accreditation visit then usually 3 days</a:t>
            </a:r>
          </a:p>
          <a:p>
            <a:pPr lvl="1">
              <a:spcAft>
                <a:spcPts val="600"/>
              </a:spcAft>
              <a:buFont typeface="Wingdings" panose="05000000000000000000" pitchFamily="2" charset="2"/>
              <a:buChar char="ü"/>
            </a:pPr>
            <a:r>
              <a:rPr lang="en-US" sz="3600" dirty="0"/>
              <a:t>Sample documents available on website</a:t>
            </a:r>
          </a:p>
          <a:p>
            <a:pPr lvl="2">
              <a:spcAft>
                <a:spcPts val="600"/>
              </a:spcAft>
              <a:buFont typeface="Wingdings" panose="05000000000000000000" pitchFamily="2" charset="2"/>
              <a:buChar char="§"/>
            </a:pPr>
            <a:r>
              <a:rPr lang="en-US" sz="3200" dirty="0"/>
              <a:t>Agenda</a:t>
            </a:r>
          </a:p>
          <a:p>
            <a:pPr lvl="2">
              <a:spcAft>
                <a:spcPts val="600"/>
              </a:spcAft>
              <a:buFont typeface="Wingdings" panose="05000000000000000000" pitchFamily="2" charset="2"/>
              <a:buChar char="§"/>
            </a:pPr>
            <a:r>
              <a:rPr lang="en-US" sz="3200" dirty="0"/>
              <a:t>Report outline</a:t>
            </a:r>
          </a:p>
          <a:p>
            <a:pPr lvl="2">
              <a:spcAft>
                <a:spcPts val="600"/>
              </a:spcAft>
              <a:buFont typeface="Wingdings" panose="05000000000000000000" pitchFamily="2" charset="2"/>
              <a:buChar char="§"/>
            </a:pPr>
            <a:r>
              <a:rPr lang="en-US" sz="3200" dirty="0"/>
              <a:t>List of documents for onsite review or as part of virtual resource room</a:t>
            </a:r>
          </a:p>
          <a:p>
            <a:pPr lvl="2">
              <a:spcAft>
                <a:spcPts val="600"/>
              </a:spcAft>
              <a:buFont typeface="Wingdings" panose="05000000000000000000" pitchFamily="2" charset="2"/>
              <a:buChar char="§"/>
            </a:pPr>
            <a:r>
              <a:rPr lang="en-US" sz="3200" dirty="0"/>
              <a:t>Curriculum table</a:t>
            </a:r>
          </a:p>
          <a:p>
            <a:pPr lvl="2">
              <a:spcAft>
                <a:spcPts val="600"/>
              </a:spcAft>
              <a:buFont typeface="Wingdings" panose="05000000000000000000" pitchFamily="2" charset="2"/>
              <a:buChar char="§"/>
            </a:pPr>
            <a:r>
              <a:rPr lang="en-US" sz="3200" dirty="0"/>
              <a:t>Faculty table</a:t>
            </a:r>
          </a:p>
          <a:p>
            <a:pPr lvl="2">
              <a:spcAft>
                <a:spcPts val="600"/>
              </a:spcAft>
              <a:buFont typeface="Wingdings" panose="05000000000000000000" pitchFamily="2" charset="2"/>
              <a:buChar char="§"/>
            </a:pPr>
            <a:r>
              <a:rPr lang="en-US" sz="3200" dirty="0"/>
              <a:t>Program evaluation plan</a:t>
            </a:r>
          </a:p>
          <a:p>
            <a:pPr lvl="1">
              <a:spcAft>
                <a:spcPts val="600"/>
              </a:spcAft>
              <a:buFont typeface="Wingdings" panose="05000000000000000000" pitchFamily="2" charset="2"/>
              <a:buChar char="ü"/>
            </a:pPr>
            <a:endParaRPr lang="en-US" sz="3200" dirty="0"/>
          </a:p>
          <a:p>
            <a:pPr marL="0" indent="0">
              <a:buNone/>
            </a:pPr>
            <a:endParaRPr lang="en-US" sz="1200" dirty="0"/>
          </a:p>
          <a:p>
            <a:pPr lvl="1">
              <a:buFont typeface="Wingdings" panose="05000000000000000000" pitchFamily="2" charset="2"/>
              <a:buChar char="ü"/>
            </a:pPr>
            <a:endParaRPr lang="en-US" dirty="0"/>
          </a:p>
          <a:p>
            <a:pPr marL="0" indent="0">
              <a:buNone/>
            </a:pPr>
            <a:endParaRPr lang="en-US" dirty="0"/>
          </a:p>
        </p:txBody>
      </p:sp>
    </p:spTree>
    <p:extLst>
      <p:ext uri="{BB962C8B-B14F-4D97-AF65-F5344CB8AC3E}">
        <p14:creationId xmlns:p14="http://schemas.microsoft.com/office/powerpoint/2010/main" val="178829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F80BB-7FB4-4F38-8125-D3C245D1C092}"/>
              </a:ext>
            </a:extLst>
          </p:cNvPr>
          <p:cNvSpPr>
            <a:spLocks noGrp="1"/>
          </p:cNvSpPr>
          <p:nvPr>
            <p:ph type="title"/>
          </p:nvPr>
        </p:nvSpPr>
        <p:spPr/>
        <p:txBody>
          <a:bodyPr/>
          <a:lstStyle/>
          <a:p>
            <a:r>
              <a:rPr lang="en-US" dirty="0"/>
              <a:t>	Program Evaluation Plan</a:t>
            </a:r>
          </a:p>
        </p:txBody>
      </p:sp>
      <p:sp>
        <p:nvSpPr>
          <p:cNvPr id="3" name="Content Placeholder 2">
            <a:extLst>
              <a:ext uri="{FF2B5EF4-FFF2-40B4-BE49-F238E27FC236}">
                <a16:creationId xmlns:a16="http://schemas.microsoft.com/office/drawing/2014/main" id="{23AEB309-201D-4832-9AA8-8388F719A1C6}"/>
              </a:ext>
            </a:extLst>
          </p:cNvPr>
          <p:cNvSpPr>
            <a:spLocks noGrp="1"/>
          </p:cNvSpPr>
          <p:nvPr>
            <p:ph idx="1"/>
          </p:nvPr>
        </p:nvSpPr>
        <p:spPr>
          <a:xfrm>
            <a:off x="709127" y="1530220"/>
            <a:ext cx="9937102" cy="4991878"/>
          </a:xfrm>
        </p:spPr>
        <p:txBody>
          <a:bodyPr>
            <a:normAutofit/>
          </a:bodyPr>
          <a:lstStyle/>
          <a:p>
            <a:pPr marL="0" lvl="0" indent="0">
              <a:buNone/>
            </a:pPr>
            <a:r>
              <a:rPr lang="en-US" sz="3200" b="1" dirty="0"/>
              <a:t>What should be included:</a:t>
            </a:r>
          </a:p>
          <a:p>
            <a:pPr lvl="0"/>
            <a:r>
              <a:rPr lang="en-US" sz="3200" dirty="0"/>
              <a:t>Evaluation criteria – what components will be evaluated;</a:t>
            </a:r>
          </a:p>
          <a:p>
            <a:pPr lvl="0"/>
            <a:r>
              <a:rPr lang="en-US" sz="3200" dirty="0"/>
              <a:t>Methodology – how the data will be collected;</a:t>
            </a:r>
          </a:p>
          <a:p>
            <a:pPr lvl="0"/>
            <a:r>
              <a:rPr lang="en-US" sz="3200" dirty="0"/>
              <a:t>Frequency of evaluation – when the data will be collected;</a:t>
            </a:r>
          </a:p>
          <a:p>
            <a:pPr lvl="0"/>
            <a:r>
              <a:rPr lang="en-US" sz="3200" dirty="0"/>
              <a:t>Assignment of responsibility – who will be responsible for data collection; and</a:t>
            </a:r>
          </a:p>
          <a:p>
            <a:pPr lvl="0"/>
            <a:r>
              <a:rPr lang="en-US" sz="3200" dirty="0"/>
              <a:t>Indicators of program and instructional effectiveness – benchmarks to be achieved.</a:t>
            </a:r>
          </a:p>
          <a:p>
            <a:pPr marL="0" indent="0">
              <a:buNone/>
            </a:pPr>
            <a:endParaRPr lang="en-US" sz="3000" dirty="0"/>
          </a:p>
        </p:txBody>
      </p:sp>
    </p:spTree>
    <p:extLst>
      <p:ext uri="{BB962C8B-B14F-4D97-AF65-F5344CB8AC3E}">
        <p14:creationId xmlns:p14="http://schemas.microsoft.com/office/powerpoint/2010/main" val="901526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F80BB-7FB4-4F38-8125-D3C245D1C092}"/>
              </a:ext>
            </a:extLst>
          </p:cNvPr>
          <p:cNvSpPr>
            <a:spLocks noGrp="1"/>
          </p:cNvSpPr>
          <p:nvPr>
            <p:ph type="title"/>
          </p:nvPr>
        </p:nvSpPr>
        <p:spPr/>
        <p:txBody>
          <a:bodyPr/>
          <a:lstStyle/>
          <a:p>
            <a:r>
              <a:rPr lang="en-US" dirty="0"/>
              <a:t>	Program Evaluation Plan</a:t>
            </a:r>
          </a:p>
        </p:txBody>
      </p:sp>
      <p:sp>
        <p:nvSpPr>
          <p:cNvPr id="3" name="Content Placeholder 2">
            <a:extLst>
              <a:ext uri="{FF2B5EF4-FFF2-40B4-BE49-F238E27FC236}">
                <a16:creationId xmlns:a16="http://schemas.microsoft.com/office/drawing/2014/main" id="{23AEB309-201D-4832-9AA8-8388F719A1C6}"/>
              </a:ext>
            </a:extLst>
          </p:cNvPr>
          <p:cNvSpPr>
            <a:spLocks noGrp="1"/>
          </p:cNvSpPr>
          <p:nvPr>
            <p:ph idx="1"/>
          </p:nvPr>
        </p:nvSpPr>
        <p:spPr>
          <a:xfrm>
            <a:off x="457200" y="1392255"/>
            <a:ext cx="10114384" cy="5233625"/>
          </a:xfrm>
        </p:spPr>
        <p:txBody>
          <a:bodyPr>
            <a:normAutofit fontScale="85000" lnSpcReduction="10000"/>
          </a:bodyPr>
          <a:lstStyle/>
          <a:p>
            <a:pPr marL="0" indent="0">
              <a:buNone/>
            </a:pPr>
            <a:r>
              <a:rPr lang="en-US" sz="3300" b="1" cap="small" dirty="0"/>
              <a:t>The steps of the evaluation process should include:</a:t>
            </a:r>
          </a:p>
          <a:p>
            <a:pPr lvl="0"/>
            <a:r>
              <a:rPr lang="en-US" dirty="0"/>
              <a:t>What – select an area to be evaluated. Criteria for evaluation must be measurable and include benchmarks or indicators of success/effectiveness</a:t>
            </a:r>
          </a:p>
          <a:p>
            <a:pPr lvl="0"/>
            <a:r>
              <a:rPr lang="en-US" dirty="0"/>
              <a:t>When – decide on a timeframe for evaluation – Every year? Every semester? Every three years?</a:t>
            </a:r>
          </a:p>
          <a:p>
            <a:pPr lvl="0"/>
            <a:r>
              <a:rPr lang="en-US" dirty="0"/>
              <a:t>Who – appoint an individual or committee to be responsible for the evaluation</a:t>
            </a:r>
          </a:p>
          <a:p>
            <a:pPr lvl="0"/>
            <a:r>
              <a:rPr lang="en-US" dirty="0"/>
              <a:t>How – decide how the evaluation will occur: questionnaires, evaluation forms, committee decision</a:t>
            </a:r>
          </a:p>
          <a:p>
            <a:pPr lvl="0"/>
            <a:r>
              <a:rPr lang="en-US" dirty="0"/>
              <a:t>Benchmark – set a benchmark or goal for success – for example, 90% express satisfaction</a:t>
            </a:r>
          </a:p>
          <a:p>
            <a:pPr lvl="0"/>
            <a:r>
              <a:rPr lang="en-US" dirty="0"/>
              <a:t>Findings – collect the data, collate and analyze it</a:t>
            </a:r>
          </a:p>
          <a:p>
            <a:pPr lvl="0"/>
            <a:r>
              <a:rPr lang="en-US" dirty="0"/>
              <a:t>Outcome – make changes in the evaluation for the next time or continue with same plan. Make revisions to program based upon analysis of data. Document decision-making in the faculty minutes and rationale for decisions</a:t>
            </a:r>
          </a:p>
          <a:p>
            <a:pPr marL="0" indent="0">
              <a:buNone/>
            </a:pPr>
            <a:endParaRPr lang="en-US" sz="3000" dirty="0"/>
          </a:p>
        </p:txBody>
      </p:sp>
    </p:spTree>
    <p:extLst>
      <p:ext uri="{BB962C8B-B14F-4D97-AF65-F5344CB8AC3E}">
        <p14:creationId xmlns:p14="http://schemas.microsoft.com/office/powerpoint/2010/main" val="2360090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F80BB-7FB4-4F38-8125-D3C245D1C092}"/>
              </a:ext>
            </a:extLst>
          </p:cNvPr>
          <p:cNvSpPr>
            <a:spLocks noGrp="1"/>
          </p:cNvSpPr>
          <p:nvPr>
            <p:ph type="title"/>
          </p:nvPr>
        </p:nvSpPr>
        <p:spPr/>
        <p:txBody>
          <a:bodyPr/>
          <a:lstStyle/>
          <a:p>
            <a:r>
              <a:rPr lang="en-US" dirty="0"/>
              <a:t>	Education Forms</a:t>
            </a:r>
          </a:p>
        </p:txBody>
      </p:sp>
      <p:sp>
        <p:nvSpPr>
          <p:cNvPr id="3" name="Content Placeholder 2">
            <a:extLst>
              <a:ext uri="{FF2B5EF4-FFF2-40B4-BE49-F238E27FC236}">
                <a16:creationId xmlns:a16="http://schemas.microsoft.com/office/drawing/2014/main" id="{23AEB309-201D-4832-9AA8-8388F719A1C6}"/>
              </a:ext>
            </a:extLst>
          </p:cNvPr>
          <p:cNvSpPr>
            <a:spLocks noGrp="1"/>
          </p:cNvSpPr>
          <p:nvPr>
            <p:ph idx="1"/>
          </p:nvPr>
        </p:nvSpPr>
        <p:spPr>
          <a:xfrm>
            <a:off x="838200" y="1698034"/>
            <a:ext cx="10515600" cy="4351338"/>
          </a:xfrm>
        </p:spPr>
        <p:txBody>
          <a:bodyPr>
            <a:normAutofit lnSpcReduction="10000"/>
          </a:bodyPr>
          <a:lstStyle/>
          <a:p>
            <a:r>
              <a:rPr lang="en-US" sz="3600" dirty="0"/>
              <a:t>The following education forms can be found on the KSBN website:</a:t>
            </a:r>
          </a:p>
          <a:p>
            <a:pPr lvl="1">
              <a:buFont typeface="Wingdings" panose="05000000000000000000" pitchFamily="2" charset="2"/>
              <a:buChar char="ü"/>
            </a:pPr>
            <a:r>
              <a:rPr lang="en-US" sz="3200" dirty="0"/>
              <a:t>Faculty Qualification Report (FQR)</a:t>
            </a:r>
          </a:p>
          <a:p>
            <a:pPr lvl="1">
              <a:buFont typeface="Wingdings" panose="05000000000000000000" pitchFamily="2" charset="2"/>
              <a:buChar char="ü"/>
            </a:pPr>
            <a:r>
              <a:rPr lang="en-US" sz="3200" dirty="0"/>
              <a:t>Faculty Degree Plan</a:t>
            </a:r>
          </a:p>
          <a:p>
            <a:pPr lvl="1">
              <a:buFont typeface="Wingdings" panose="05000000000000000000" pitchFamily="2" charset="2"/>
              <a:buChar char="ü"/>
            </a:pPr>
            <a:r>
              <a:rPr lang="en-US" sz="3200" dirty="0"/>
              <a:t>Faculty Hire Exception </a:t>
            </a:r>
          </a:p>
          <a:p>
            <a:pPr lvl="1">
              <a:buFont typeface="Wingdings" panose="05000000000000000000" pitchFamily="2" charset="2"/>
              <a:buChar char="ü"/>
            </a:pPr>
            <a:r>
              <a:rPr lang="en-US" sz="3200" dirty="0"/>
              <a:t>Major Curriculum Change Request </a:t>
            </a:r>
          </a:p>
          <a:p>
            <a:pPr lvl="1">
              <a:buFont typeface="Wingdings" panose="05000000000000000000" pitchFamily="2" charset="2"/>
              <a:buChar char="ü"/>
            </a:pPr>
            <a:r>
              <a:rPr lang="en-US" sz="3200" dirty="0"/>
              <a:t>Minor Curriculum Change Request </a:t>
            </a:r>
          </a:p>
          <a:p>
            <a:pPr lvl="1">
              <a:buFont typeface="Wingdings" panose="05000000000000000000" pitchFamily="2" charset="2"/>
              <a:buChar char="ü"/>
            </a:pPr>
            <a:r>
              <a:rPr lang="en-US" sz="3200" dirty="0"/>
              <a:t>Test Before Transcript </a:t>
            </a:r>
          </a:p>
          <a:p>
            <a:pPr marL="457200" lvl="1" indent="0">
              <a:buNone/>
            </a:pPr>
            <a:r>
              <a:rPr lang="en-US" sz="2000" dirty="0">
                <a:hlinkClick r:id="rId2"/>
              </a:rPr>
              <a:t>https://ksbn.kansas.gov/wp-content/uploads/Forms/Test_Before_Transcript.pdf</a:t>
            </a:r>
            <a:r>
              <a:rPr lang="en-US" sz="2000" dirty="0"/>
              <a:t> </a:t>
            </a:r>
            <a:endParaRPr lang="en-US" sz="3600" dirty="0"/>
          </a:p>
        </p:txBody>
      </p:sp>
    </p:spTree>
    <p:extLst>
      <p:ext uri="{BB962C8B-B14F-4D97-AF65-F5344CB8AC3E}">
        <p14:creationId xmlns:p14="http://schemas.microsoft.com/office/powerpoint/2010/main" val="4045049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4461-7E4B-4E4E-B320-BFD76DDA92A2}"/>
              </a:ext>
            </a:extLst>
          </p:cNvPr>
          <p:cNvSpPr>
            <a:spLocks noGrp="1"/>
          </p:cNvSpPr>
          <p:nvPr>
            <p:ph type="title"/>
          </p:nvPr>
        </p:nvSpPr>
        <p:spPr/>
        <p:txBody>
          <a:bodyPr>
            <a:normAutofit/>
          </a:bodyPr>
          <a:lstStyle/>
          <a:p>
            <a:r>
              <a:rPr lang="en-US" dirty="0"/>
              <a:t>  Faculty Qualification Report</a:t>
            </a:r>
          </a:p>
        </p:txBody>
      </p:sp>
      <p:sp>
        <p:nvSpPr>
          <p:cNvPr id="3" name="Content Placeholder 2">
            <a:extLst>
              <a:ext uri="{FF2B5EF4-FFF2-40B4-BE49-F238E27FC236}">
                <a16:creationId xmlns:a16="http://schemas.microsoft.com/office/drawing/2014/main" id="{3F5921CB-CAE6-4AFE-94D4-EDC602718CE2}"/>
              </a:ext>
            </a:extLst>
          </p:cNvPr>
          <p:cNvSpPr>
            <a:spLocks noGrp="1"/>
          </p:cNvSpPr>
          <p:nvPr>
            <p:ph idx="1"/>
          </p:nvPr>
        </p:nvSpPr>
        <p:spPr>
          <a:xfrm>
            <a:off x="753139" y="1596347"/>
            <a:ext cx="10421680" cy="4740658"/>
          </a:xfrm>
        </p:spPr>
        <p:txBody>
          <a:bodyPr>
            <a:normAutofit fontScale="92500" lnSpcReduction="20000"/>
          </a:bodyPr>
          <a:lstStyle/>
          <a:p>
            <a:pPr marL="0" indent="0">
              <a:buNone/>
            </a:pPr>
            <a:r>
              <a:rPr lang="en-US" sz="3200" b="1" dirty="0"/>
              <a:t>Faculty Qualification Report or FQR   60-2-103 (c) (1)</a:t>
            </a:r>
          </a:p>
          <a:p>
            <a:pPr lvl="1">
              <a:spcAft>
                <a:spcPts val="600"/>
              </a:spcAft>
            </a:pPr>
            <a:r>
              <a:rPr lang="en-US" sz="3000" dirty="0"/>
              <a:t>Should be submitted when a new faculty member is </a:t>
            </a:r>
            <a:r>
              <a:rPr lang="en-US" sz="3000" u="sng" dirty="0"/>
              <a:t>hired</a:t>
            </a:r>
            <a:r>
              <a:rPr lang="en-US" sz="3000" dirty="0"/>
              <a:t> or </a:t>
            </a:r>
            <a:r>
              <a:rPr lang="en-US" sz="3000" u="sng" dirty="0"/>
              <a:t>current faculty member has a change in status</a:t>
            </a:r>
          </a:p>
          <a:p>
            <a:pPr lvl="2">
              <a:spcAft>
                <a:spcPts val="600"/>
              </a:spcAft>
            </a:pPr>
            <a:r>
              <a:rPr lang="en-US" sz="2600" dirty="0"/>
              <a:t>Change in employment status</a:t>
            </a:r>
          </a:p>
          <a:p>
            <a:pPr lvl="2">
              <a:spcAft>
                <a:spcPts val="600"/>
              </a:spcAft>
            </a:pPr>
            <a:r>
              <a:rPr lang="en-US" sz="2600" dirty="0"/>
              <a:t>Completion of degree plan or advanced degree </a:t>
            </a:r>
          </a:p>
          <a:p>
            <a:pPr lvl="1">
              <a:spcAft>
                <a:spcPts val="600"/>
              </a:spcAft>
            </a:pPr>
            <a:r>
              <a:rPr lang="en-US" sz="3000" dirty="0"/>
              <a:t>Requested submission within 30 days of appointment (date hired as faculty) – may submit prior to hire date</a:t>
            </a:r>
          </a:p>
          <a:p>
            <a:pPr lvl="1">
              <a:spcAft>
                <a:spcPts val="600"/>
              </a:spcAft>
            </a:pPr>
            <a:r>
              <a:rPr lang="en-US" sz="3000" dirty="0"/>
              <a:t>Include copies of </a:t>
            </a:r>
            <a:r>
              <a:rPr lang="en-US" sz="3000" u="sng" dirty="0"/>
              <a:t>transcripts for original RN licensure </a:t>
            </a:r>
            <a:r>
              <a:rPr lang="en-US" sz="3000" dirty="0"/>
              <a:t>degree and any further education</a:t>
            </a:r>
          </a:p>
          <a:p>
            <a:pPr lvl="1">
              <a:spcAft>
                <a:spcPts val="600"/>
              </a:spcAft>
            </a:pPr>
            <a:r>
              <a:rPr lang="en-US" sz="3000" dirty="0"/>
              <a:t>Copy of approved FQR will be returned to you for your records (in faculty file)</a:t>
            </a:r>
          </a:p>
          <a:p>
            <a:pPr lvl="1">
              <a:spcAft>
                <a:spcPts val="600"/>
              </a:spcAft>
            </a:pPr>
            <a:r>
              <a:rPr lang="en-US" sz="2800" dirty="0">
                <a:hlinkClick r:id="rId2"/>
              </a:rPr>
              <a:t>https://ksbn.kansas.gov/administrator-resources/</a:t>
            </a:r>
            <a:endParaRPr lang="en-US" sz="2800" dirty="0"/>
          </a:p>
          <a:p>
            <a:pPr lvl="1">
              <a:spcAft>
                <a:spcPts val="600"/>
              </a:spcAft>
            </a:pPr>
            <a:endParaRPr lang="en-US" sz="3000" dirty="0"/>
          </a:p>
          <a:p>
            <a:pPr marL="457200" lvl="1" indent="0">
              <a:spcAft>
                <a:spcPts val="600"/>
              </a:spcAft>
              <a:buNone/>
            </a:pPr>
            <a:endParaRPr lang="en-US" sz="3000" dirty="0"/>
          </a:p>
        </p:txBody>
      </p:sp>
    </p:spTree>
    <p:extLst>
      <p:ext uri="{BB962C8B-B14F-4D97-AF65-F5344CB8AC3E}">
        <p14:creationId xmlns:p14="http://schemas.microsoft.com/office/powerpoint/2010/main" val="1452288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4461-7E4B-4E4E-B320-BFD76DDA92A2}"/>
              </a:ext>
            </a:extLst>
          </p:cNvPr>
          <p:cNvSpPr>
            <a:spLocks noGrp="1"/>
          </p:cNvSpPr>
          <p:nvPr>
            <p:ph type="title"/>
          </p:nvPr>
        </p:nvSpPr>
        <p:spPr/>
        <p:txBody>
          <a:bodyPr>
            <a:normAutofit/>
          </a:bodyPr>
          <a:lstStyle/>
          <a:p>
            <a:r>
              <a:rPr lang="en-US" dirty="0"/>
              <a:t>        Faculty Degree Plan </a:t>
            </a:r>
          </a:p>
        </p:txBody>
      </p:sp>
      <p:sp>
        <p:nvSpPr>
          <p:cNvPr id="3" name="Content Placeholder 2">
            <a:extLst>
              <a:ext uri="{FF2B5EF4-FFF2-40B4-BE49-F238E27FC236}">
                <a16:creationId xmlns:a16="http://schemas.microsoft.com/office/drawing/2014/main" id="{3F5921CB-CAE6-4AFE-94D4-EDC602718CE2}"/>
              </a:ext>
            </a:extLst>
          </p:cNvPr>
          <p:cNvSpPr>
            <a:spLocks noGrp="1"/>
          </p:cNvSpPr>
          <p:nvPr>
            <p:ph idx="1"/>
          </p:nvPr>
        </p:nvSpPr>
        <p:spPr>
          <a:xfrm>
            <a:off x="364508" y="1628245"/>
            <a:ext cx="10793820" cy="4740658"/>
          </a:xfrm>
        </p:spPr>
        <p:txBody>
          <a:bodyPr>
            <a:normAutofit fontScale="77500" lnSpcReduction="20000"/>
          </a:bodyPr>
          <a:lstStyle/>
          <a:p>
            <a:pPr marL="0" indent="0">
              <a:buNone/>
            </a:pPr>
            <a:r>
              <a:rPr lang="en-US" sz="3200" b="1" dirty="0"/>
              <a:t>Faculty Degree Plan </a:t>
            </a:r>
          </a:p>
          <a:p>
            <a:pPr lvl="1">
              <a:spcAft>
                <a:spcPts val="600"/>
              </a:spcAft>
            </a:pPr>
            <a:r>
              <a:rPr lang="en-US" sz="3100" dirty="0"/>
              <a:t>If the faculty member does not have the appropriate degree as defined in 60-2-103 and </a:t>
            </a:r>
            <a:r>
              <a:rPr lang="en-US" sz="3100" u="sng" dirty="0"/>
              <a:t>is enrolled </a:t>
            </a:r>
            <a:r>
              <a:rPr lang="en-US" sz="3100" dirty="0"/>
              <a:t>in a program to obtain appropriate degree, a faculty degree plan should be submitted </a:t>
            </a:r>
          </a:p>
          <a:p>
            <a:pPr lvl="1">
              <a:spcAft>
                <a:spcPts val="600"/>
              </a:spcAft>
            </a:pPr>
            <a:r>
              <a:rPr lang="en-US" sz="3100" dirty="0"/>
              <a:t>Need an enrollment date and name of program attending</a:t>
            </a:r>
          </a:p>
          <a:p>
            <a:pPr lvl="1">
              <a:spcAft>
                <a:spcPts val="600"/>
              </a:spcAft>
            </a:pPr>
            <a:r>
              <a:rPr lang="en-US" sz="3100" dirty="0"/>
              <a:t>Should reflect planned degree completion within six (6) years of appointment date</a:t>
            </a:r>
          </a:p>
          <a:p>
            <a:pPr lvl="1">
              <a:spcAft>
                <a:spcPts val="600"/>
              </a:spcAft>
            </a:pPr>
            <a:r>
              <a:rPr lang="en-US" sz="3100" dirty="0"/>
              <a:t>Upon completion of the degree, a copy of the transcript showing completion degree and date of completion should be submitted</a:t>
            </a:r>
          </a:p>
          <a:p>
            <a:pPr lvl="1">
              <a:spcAft>
                <a:spcPts val="600"/>
              </a:spcAft>
            </a:pPr>
            <a:r>
              <a:rPr lang="en-US" sz="3100" dirty="0"/>
              <a:t>Notification and rationale for each faculty member not following the submitted degree plan should be sent to KSBN</a:t>
            </a:r>
          </a:p>
          <a:p>
            <a:pPr lvl="1">
              <a:spcAft>
                <a:spcPts val="600"/>
              </a:spcAft>
            </a:pPr>
            <a:r>
              <a:rPr lang="en-US" sz="3100" dirty="0">
                <a:solidFill>
                  <a:srgbClr val="FF0000"/>
                </a:solidFill>
              </a:rPr>
              <a:t>Should be submitted with an FQR </a:t>
            </a:r>
          </a:p>
          <a:p>
            <a:pPr marL="457200" lvl="1" indent="0">
              <a:spcAft>
                <a:spcPts val="600"/>
              </a:spcAft>
              <a:buNone/>
            </a:pPr>
            <a:r>
              <a:rPr lang="en-US" sz="3000" dirty="0">
                <a:hlinkClick r:id="rId2"/>
              </a:rPr>
              <a:t>https://ksbn.kansas.gov/wp-content/uploads/Education/Faculty_Degree_Plan.pdf</a:t>
            </a:r>
            <a:r>
              <a:rPr lang="en-US" sz="3000" dirty="0"/>
              <a:t> </a:t>
            </a:r>
          </a:p>
        </p:txBody>
      </p:sp>
    </p:spTree>
    <p:extLst>
      <p:ext uri="{BB962C8B-B14F-4D97-AF65-F5344CB8AC3E}">
        <p14:creationId xmlns:p14="http://schemas.microsoft.com/office/powerpoint/2010/main" val="1031239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4461-7E4B-4E4E-B320-BFD76DDA92A2}"/>
              </a:ext>
            </a:extLst>
          </p:cNvPr>
          <p:cNvSpPr>
            <a:spLocks noGrp="1"/>
          </p:cNvSpPr>
          <p:nvPr>
            <p:ph type="title"/>
          </p:nvPr>
        </p:nvSpPr>
        <p:spPr/>
        <p:txBody>
          <a:bodyPr>
            <a:normAutofit/>
          </a:bodyPr>
          <a:lstStyle/>
          <a:p>
            <a:r>
              <a:rPr lang="en-US" dirty="0"/>
              <a:t>        Faculty Hire Exception </a:t>
            </a:r>
          </a:p>
        </p:txBody>
      </p:sp>
      <p:sp>
        <p:nvSpPr>
          <p:cNvPr id="3" name="Content Placeholder 2">
            <a:extLst>
              <a:ext uri="{FF2B5EF4-FFF2-40B4-BE49-F238E27FC236}">
                <a16:creationId xmlns:a16="http://schemas.microsoft.com/office/drawing/2014/main" id="{3F5921CB-CAE6-4AFE-94D4-EDC602718CE2}"/>
              </a:ext>
            </a:extLst>
          </p:cNvPr>
          <p:cNvSpPr>
            <a:spLocks noGrp="1"/>
          </p:cNvSpPr>
          <p:nvPr>
            <p:ph idx="1"/>
          </p:nvPr>
        </p:nvSpPr>
        <p:spPr>
          <a:xfrm>
            <a:off x="455427" y="1511286"/>
            <a:ext cx="10377414" cy="5114593"/>
          </a:xfrm>
        </p:spPr>
        <p:txBody>
          <a:bodyPr>
            <a:normAutofit fontScale="92500" lnSpcReduction="20000"/>
          </a:bodyPr>
          <a:lstStyle/>
          <a:p>
            <a:pPr marL="0" indent="0">
              <a:buNone/>
            </a:pPr>
            <a:r>
              <a:rPr lang="en-US" sz="3200" b="1" dirty="0"/>
              <a:t>Faculty Hire Exception form</a:t>
            </a:r>
          </a:p>
          <a:p>
            <a:pPr lvl="1">
              <a:spcAft>
                <a:spcPts val="600"/>
              </a:spcAft>
            </a:pPr>
            <a:r>
              <a:rPr lang="en-US" sz="3100" dirty="0"/>
              <a:t>Should be submitted when a faculty member does not meet criteria as stated in 60-2-103 and is NOT completing education (degree plan) to meet criteria</a:t>
            </a:r>
          </a:p>
          <a:p>
            <a:pPr lvl="1">
              <a:spcAft>
                <a:spcPts val="600"/>
              </a:spcAft>
            </a:pPr>
            <a:r>
              <a:rPr lang="en-US" sz="3100" dirty="0"/>
              <a:t>Hire exception will be reviewed by Education Compliance Officer and approved/ not approved/ deferred to Board</a:t>
            </a:r>
          </a:p>
          <a:p>
            <a:pPr lvl="1">
              <a:spcAft>
                <a:spcPts val="600"/>
              </a:spcAft>
            </a:pPr>
            <a:r>
              <a:rPr lang="en-US" sz="3100" dirty="0"/>
              <a:t>If approved, hire exception </a:t>
            </a:r>
            <a:r>
              <a:rPr lang="en-US" sz="3100" b="1" dirty="0"/>
              <a:t>expires one year after approval date</a:t>
            </a:r>
          </a:p>
          <a:p>
            <a:pPr lvl="1">
              <a:spcAft>
                <a:spcPts val="600"/>
              </a:spcAft>
            </a:pPr>
            <a:r>
              <a:rPr lang="en-US" sz="3100" dirty="0"/>
              <a:t>When hire exception expires, another hire exception should be submitted if person is retained as faculty (</a:t>
            </a:r>
            <a:r>
              <a:rPr lang="en-US" sz="3100" dirty="0">
                <a:solidFill>
                  <a:srgbClr val="FF0000"/>
                </a:solidFill>
              </a:rPr>
              <a:t>update FQR also required</a:t>
            </a:r>
            <a:r>
              <a:rPr lang="en-US" sz="3100" dirty="0"/>
              <a:t>)</a:t>
            </a:r>
          </a:p>
          <a:p>
            <a:pPr lvl="1">
              <a:spcAft>
                <a:spcPts val="600"/>
              </a:spcAft>
            </a:pPr>
            <a:r>
              <a:rPr lang="en-US" sz="3100" dirty="0"/>
              <a:t>No limit to the number of times a hire exception can be renewed at this time</a:t>
            </a:r>
            <a:endParaRPr lang="en-US" dirty="0"/>
          </a:p>
        </p:txBody>
      </p:sp>
    </p:spTree>
    <p:extLst>
      <p:ext uri="{BB962C8B-B14F-4D97-AF65-F5344CB8AC3E}">
        <p14:creationId xmlns:p14="http://schemas.microsoft.com/office/powerpoint/2010/main" val="2073778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4461-7E4B-4E4E-B320-BFD76DDA92A2}"/>
              </a:ext>
            </a:extLst>
          </p:cNvPr>
          <p:cNvSpPr>
            <a:spLocks noGrp="1"/>
          </p:cNvSpPr>
          <p:nvPr>
            <p:ph type="title"/>
          </p:nvPr>
        </p:nvSpPr>
        <p:spPr/>
        <p:txBody>
          <a:bodyPr>
            <a:normAutofit/>
          </a:bodyPr>
          <a:lstStyle/>
          <a:p>
            <a:r>
              <a:rPr lang="en-US" dirty="0"/>
              <a:t>    Major Curriculum Change</a:t>
            </a:r>
          </a:p>
        </p:txBody>
      </p:sp>
      <p:sp>
        <p:nvSpPr>
          <p:cNvPr id="3" name="Content Placeholder 2">
            <a:extLst>
              <a:ext uri="{FF2B5EF4-FFF2-40B4-BE49-F238E27FC236}">
                <a16:creationId xmlns:a16="http://schemas.microsoft.com/office/drawing/2014/main" id="{3F5921CB-CAE6-4AFE-94D4-EDC602718CE2}"/>
              </a:ext>
            </a:extLst>
          </p:cNvPr>
          <p:cNvSpPr>
            <a:spLocks noGrp="1"/>
          </p:cNvSpPr>
          <p:nvPr>
            <p:ph idx="1"/>
          </p:nvPr>
        </p:nvSpPr>
        <p:spPr>
          <a:xfrm>
            <a:off x="455427" y="1511286"/>
            <a:ext cx="10538638" cy="5114593"/>
          </a:xfrm>
        </p:spPr>
        <p:txBody>
          <a:bodyPr>
            <a:normAutofit fontScale="92500"/>
          </a:bodyPr>
          <a:lstStyle/>
          <a:p>
            <a:pPr marL="0" indent="0">
              <a:buNone/>
            </a:pPr>
            <a:r>
              <a:rPr lang="en-US" sz="3200" b="1" dirty="0"/>
              <a:t>Should be submitted for the following changes:</a:t>
            </a:r>
          </a:p>
          <a:p>
            <a:pPr lvl="1">
              <a:spcAft>
                <a:spcPts val="600"/>
              </a:spcAft>
            </a:pPr>
            <a:r>
              <a:rPr lang="en-US" sz="3100" dirty="0"/>
              <a:t>Any change in the plan of nursing curriculum organization that involves philosophy, number of semesters of study, or delivery method of a nursing course</a:t>
            </a:r>
          </a:p>
          <a:p>
            <a:pPr lvl="1">
              <a:spcAft>
                <a:spcPts val="600"/>
              </a:spcAft>
            </a:pPr>
            <a:r>
              <a:rPr lang="en-US" sz="3100" dirty="0"/>
              <a:t>Any change in content requiring a change in clock-hours or credit hours in nursing courses</a:t>
            </a:r>
          </a:p>
          <a:p>
            <a:pPr lvl="1">
              <a:spcAft>
                <a:spcPts val="600"/>
              </a:spcAft>
            </a:pPr>
            <a:r>
              <a:rPr lang="en-US" sz="3100" dirty="0"/>
              <a:t>Any change in the number of students to be admitted to the nursing education program (separate form for this)</a:t>
            </a:r>
          </a:p>
          <a:p>
            <a:pPr lvl="1">
              <a:spcAft>
                <a:spcPts val="600"/>
              </a:spcAft>
            </a:pPr>
            <a:r>
              <a:rPr lang="en-US" sz="3100" dirty="0"/>
              <a:t>Must be submitted at least </a:t>
            </a:r>
            <a:r>
              <a:rPr lang="en-US" sz="3100" u="sng" dirty="0"/>
              <a:t>30 days before a scheduled board </a:t>
            </a:r>
            <a:r>
              <a:rPr lang="en-US" sz="3100" dirty="0"/>
              <a:t>meeting with supporting documentation as per directions</a:t>
            </a:r>
          </a:p>
          <a:p>
            <a:pPr marL="457200" lvl="1" indent="0">
              <a:spcAft>
                <a:spcPts val="600"/>
              </a:spcAft>
              <a:buNone/>
            </a:pPr>
            <a:r>
              <a:rPr lang="en-US" sz="2200" dirty="0">
                <a:hlinkClick r:id="rId2"/>
              </a:rPr>
              <a:t>https://ksbn.kansas.gov/wp-content/uploads/Education/Major_Curriculum_Changes.pdf</a:t>
            </a:r>
            <a:r>
              <a:rPr lang="en-US" sz="2200" dirty="0"/>
              <a:t> </a:t>
            </a:r>
          </a:p>
        </p:txBody>
      </p:sp>
    </p:spTree>
    <p:extLst>
      <p:ext uri="{BB962C8B-B14F-4D97-AF65-F5344CB8AC3E}">
        <p14:creationId xmlns:p14="http://schemas.microsoft.com/office/powerpoint/2010/main" val="208970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20F87-D4D2-4F31-8B5F-16980BCC1495}"/>
              </a:ext>
            </a:extLst>
          </p:cNvPr>
          <p:cNvSpPr>
            <a:spLocks noGrp="1"/>
          </p:cNvSpPr>
          <p:nvPr>
            <p:ph type="title"/>
          </p:nvPr>
        </p:nvSpPr>
        <p:spPr/>
        <p:txBody>
          <a:bodyPr>
            <a:normAutofit/>
          </a:bodyPr>
          <a:lstStyle/>
          <a:p>
            <a:r>
              <a:rPr lang="en-US" sz="3600" dirty="0"/>
              <a:t>	</a:t>
            </a:r>
            <a:r>
              <a:rPr lang="en-US" sz="4800" dirty="0"/>
              <a:t>KSBN Mission</a:t>
            </a:r>
            <a:endParaRPr lang="en-US" sz="3600" dirty="0"/>
          </a:p>
        </p:txBody>
      </p:sp>
      <p:sp>
        <p:nvSpPr>
          <p:cNvPr id="3" name="Content Placeholder 2">
            <a:extLst>
              <a:ext uri="{FF2B5EF4-FFF2-40B4-BE49-F238E27FC236}">
                <a16:creationId xmlns:a16="http://schemas.microsoft.com/office/drawing/2014/main" id="{16A1914D-967C-40AD-B37F-86CE7BFCAD62}"/>
              </a:ext>
            </a:extLst>
          </p:cNvPr>
          <p:cNvSpPr>
            <a:spLocks noGrp="1"/>
          </p:cNvSpPr>
          <p:nvPr>
            <p:ph idx="1"/>
          </p:nvPr>
        </p:nvSpPr>
        <p:spPr/>
        <p:txBody>
          <a:bodyPr>
            <a:normAutofit/>
          </a:bodyPr>
          <a:lstStyle/>
          <a:p>
            <a:pPr lvl="1">
              <a:lnSpc>
                <a:spcPct val="150000"/>
              </a:lnSpc>
            </a:pPr>
            <a:r>
              <a:rPr lang="en-US" sz="3600" dirty="0"/>
              <a:t>The mission of the Board of Nursing is to assure the citizens of Kansas safe and competent practice by nurses and mental health technicians.</a:t>
            </a:r>
          </a:p>
        </p:txBody>
      </p:sp>
    </p:spTree>
    <p:extLst>
      <p:ext uri="{BB962C8B-B14F-4D97-AF65-F5344CB8AC3E}">
        <p14:creationId xmlns:p14="http://schemas.microsoft.com/office/powerpoint/2010/main" val="4261417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4461-7E4B-4E4E-B320-BFD76DDA92A2}"/>
              </a:ext>
            </a:extLst>
          </p:cNvPr>
          <p:cNvSpPr>
            <a:spLocks noGrp="1"/>
          </p:cNvSpPr>
          <p:nvPr>
            <p:ph type="title"/>
          </p:nvPr>
        </p:nvSpPr>
        <p:spPr/>
        <p:txBody>
          <a:bodyPr>
            <a:normAutofit/>
          </a:bodyPr>
          <a:lstStyle/>
          <a:p>
            <a:r>
              <a:rPr lang="en-US" dirty="0"/>
              <a:t>    Minor Curriculum Change</a:t>
            </a:r>
          </a:p>
        </p:txBody>
      </p:sp>
      <p:sp>
        <p:nvSpPr>
          <p:cNvPr id="3" name="Content Placeholder 2">
            <a:extLst>
              <a:ext uri="{FF2B5EF4-FFF2-40B4-BE49-F238E27FC236}">
                <a16:creationId xmlns:a16="http://schemas.microsoft.com/office/drawing/2014/main" id="{3F5921CB-CAE6-4AFE-94D4-EDC602718CE2}"/>
              </a:ext>
            </a:extLst>
          </p:cNvPr>
          <p:cNvSpPr>
            <a:spLocks noGrp="1"/>
          </p:cNvSpPr>
          <p:nvPr>
            <p:ph idx="1"/>
          </p:nvPr>
        </p:nvSpPr>
        <p:spPr>
          <a:xfrm>
            <a:off x="455427" y="1584251"/>
            <a:ext cx="10538638" cy="5041628"/>
          </a:xfrm>
        </p:spPr>
        <p:txBody>
          <a:bodyPr>
            <a:normAutofit/>
          </a:bodyPr>
          <a:lstStyle/>
          <a:p>
            <a:pPr marL="0" indent="0">
              <a:buNone/>
            </a:pPr>
            <a:r>
              <a:rPr lang="en-US" sz="3200" b="1" dirty="0"/>
              <a:t>Should be submitted for minor curriculum changes that involve:</a:t>
            </a:r>
          </a:p>
          <a:p>
            <a:pPr lvl="1">
              <a:spcAft>
                <a:spcPts val="600"/>
              </a:spcAft>
            </a:pPr>
            <a:r>
              <a:rPr lang="en-US" sz="3100" dirty="0"/>
              <a:t>Content</a:t>
            </a:r>
          </a:p>
          <a:p>
            <a:pPr lvl="1">
              <a:spcAft>
                <a:spcPts val="600"/>
              </a:spcAft>
            </a:pPr>
            <a:r>
              <a:rPr lang="en-US" sz="3100" dirty="0"/>
              <a:t>Course title</a:t>
            </a:r>
          </a:p>
          <a:p>
            <a:pPr lvl="1">
              <a:spcAft>
                <a:spcPts val="600"/>
              </a:spcAft>
            </a:pPr>
            <a:r>
              <a:rPr lang="en-US" sz="3100" dirty="0"/>
              <a:t>Objectives or outcomes</a:t>
            </a:r>
          </a:p>
          <a:p>
            <a:pPr lvl="1">
              <a:spcAft>
                <a:spcPts val="600"/>
              </a:spcAft>
            </a:pPr>
            <a:r>
              <a:rPr lang="en-US" sz="3100" dirty="0"/>
              <a:t>Submitted to Education Compliance Officer for review and approval, denial or deferral to the Board</a:t>
            </a:r>
          </a:p>
          <a:p>
            <a:pPr marL="457200" lvl="1" indent="0">
              <a:spcAft>
                <a:spcPts val="600"/>
              </a:spcAft>
              <a:buNone/>
            </a:pPr>
            <a:r>
              <a:rPr lang="en-US" dirty="0">
                <a:hlinkClick r:id="rId2"/>
              </a:rPr>
              <a:t>https://ksbn.kansas.gov/wp-content/uploads/Education/Minor_Curriculum_Change.pdf</a:t>
            </a:r>
            <a:r>
              <a:rPr lang="en-US" dirty="0"/>
              <a:t> </a:t>
            </a:r>
          </a:p>
        </p:txBody>
      </p:sp>
    </p:spTree>
    <p:extLst>
      <p:ext uri="{BB962C8B-B14F-4D97-AF65-F5344CB8AC3E}">
        <p14:creationId xmlns:p14="http://schemas.microsoft.com/office/powerpoint/2010/main" val="3397975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4461-7E4B-4E4E-B320-BFD76DDA92A2}"/>
              </a:ext>
            </a:extLst>
          </p:cNvPr>
          <p:cNvSpPr>
            <a:spLocks noGrp="1"/>
          </p:cNvSpPr>
          <p:nvPr>
            <p:ph type="title"/>
          </p:nvPr>
        </p:nvSpPr>
        <p:spPr/>
        <p:txBody>
          <a:bodyPr>
            <a:normAutofit/>
          </a:bodyPr>
          <a:lstStyle/>
          <a:p>
            <a:r>
              <a:rPr lang="en-US" dirty="0"/>
              <a:t>    IV-Therapy in PN Programs</a:t>
            </a:r>
          </a:p>
        </p:txBody>
      </p:sp>
      <p:sp>
        <p:nvSpPr>
          <p:cNvPr id="3" name="Content Placeholder 2">
            <a:extLst>
              <a:ext uri="{FF2B5EF4-FFF2-40B4-BE49-F238E27FC236}">
                <a16:creationId xmlns:a16="http://schemas.microsoft.com/office/drawing/2014/main" id="{3F5921CB-CAE6-4AFE-94D4-EDC602718CE2}"/>
              </a:ext>
            </a:extLst>
          </p:cNvPr>
          <p:cNvSpPr>
            <a:spLocks noGrp="1"/>
          </p:cNvSpPr>
          <p:nvPr>
            <p:ph idx="1"/>
          </p:nvPr>
        </p:nvSpPr>
        <p:spPr>
          <a:xfrm>
            <a:off x="455427" y="1584251"/>
            <a:ext cx="10538638" cy="5041628"/>
          </a:xfrm>
        </p:spPr>
        <p:txBody>
          <a:bodyPr>
            <a:normAutofit lnSpcReduction="10000"/>
          </a:bodyPr>
          <a:lstStyle/>
          <a:p>
            <a:r>
              <a:rPr lang="en-US" sz="3600" dirty="0"/>
              <a:t>IV Therapy Regulations – finalized January 2020</a:t>
            </a:r>
          </a:p>
          <a:p>
            <a:pPr lvl="1"/>
            <a:r>
              <a:rPr lang="en-US" sz="2800" dirty="0"/>
              <a:t>KAR 60-16-104</a:t>
            </a:r>
            <a:br>
              <a:rPr lang="en-US" sz="2800" dirty="0"/>
            </a:br>
            <a:endParaRPr lang="en-US" sz="2800" dirty="0"/>
          </a:p>
          <a:p>
            <a:r>
              <a:rPr lang="en-US" sz="3600" dirty="0"/>
              <a:t>Major Curriculum Change Required</a:t>
            </a:r>
            <a:br>
              <a:rPr lang="en-US" sz="3600" dirty="0"/>
            </a:br>
            <a:br>
              <a:rPr lang="en-US" sz="4000" dirty="0"/>
            </a:br>
            <a:r>
              <a:rPr lang="en-US" sz="3600" dirty="0"/>
              <a:t>PN Program IV Therapy Roster</a:t>
            </a:r>
          </a:p>
          <a:p>
            <a:pPr lvl="1"/>
            <a:r>
              <a:rPr lang="en-US" sz="2800" dirty="0"/>
              <a:t>submitted electronically no earlier than 30 days prior to graduation date</a:t>
            </a:r>
          </a:p>
          <a:p>
            <a:pPr lvl="1"/>
            <a:r>
              <a:rPr lang="en-US" sz="2800" dirty="0"/>
              <a:t>rosters reviewed weekly for new graduates who are licensed</a:t>
            </a:r>
          </a:p>
          <a:p>
            <a:pPr marL="0" indent="0" algn="ctr">
              <a:buNone/>
            </a:pPr>
            <a:br>
              <a:rPr lang="en-US" sz="3200" dirty="0"/>
            </a:br>
            <a:r>
              <a:rPr lang="en-US" dirty="0"/>
              <a:t>Chelsey Stephenson, 785-296-5062, chelsey.stephenson@ks.gov</a:t>
            </a:r>
          </a:p>
        </p:txBody>
      </p:sp>
    </p:spTree>
    <p:extLst>
      <p:ext uri="{BB962C8B-B14F-4D97-AF65-F5344CB8AC3E}">
        <p14:creationId xmlns:p14="http://schemas.microsoft.com/office/powerpoint/2010/main" val="3681752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4461-7E4B-4E4E-B320-BFD76DDA92A2}"/>
              </a:ext>
            </a:extLst>
          </p:cNvPr>
          <p:cNvSpPr>
            <a:spLocks noGrp="1"/>
          </p:cNvSpPr>
          <p:nvPr>
            <p:ph type="title"/>
          </p:nvPr>
        </p:nvSpPr>
        <p:spPr/>
        <p:txBody>
          <a:bodyPr>
            <a:normAutofit/>
          </a:bodyPr>
          <a:lstStyle/>
          <a:p>
            <a:r>
              <a:rPr lang="en-US" dirty="0"/>
              <a:t>    IV-Therapy in PN Programs</a:t>
            </a:r>
          </a:p>
        </p:txBody>
      </p:sp>
      <p:pic>
        <p:nvPicPr>
          <p:cNvPr id="7" name="Content Placeholder 6">
            <a:extLst>
              <a:ext uri="{FF2B5EF4-FFF2-40B4-BE49-F238E27FC236}">
                <a16:creationId xmlns:a16="http://schemas.microsoft.com/office/drawing/2014/main" id="{A8741383-4204-4D81-BAB6-F9D26A66017F}"/>
              </a:ext>
            </a:extLst>
          </p:cNvPr>
          <p:cNvPicPr>
            <a:picLocks noGrp="1" noChangeAspect="1"/>
          </p:cNvPicPr>
          <p:nvPr>
            <p:ph idx="1"/>
          </p:nvPr>
        </p:nvPicPr>
        <p:blipFill>
          <a:blip r:embed="rId2"/>
          <a:stretch>
            <a:fillRect/>
          </a:stretch>
        </p:blipFill>
        <p:spPr>
          <a:xfrm>
            <a:off x="492641" y="1485984"/>
            <a:ext cx="9335385" cy="4829204"/>
          </a:xfrm>
        </p:spPr>
      </p:pic>
    </p:spTree>
    <p:extLst>
      <p:ext uri="{BB962C8B-B14F-4D97-AF65-F5344CB8AC3E}">
        <p14:creationId xmlns:p14="http://schemas.microsoft.com/office/powerpoint/2010/main" val="1609788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AD86-09EF-470C-A7C9-E699D8314211}"/>
              </a:ext>
            </a:extLst>
          </p:cNvPr>
          <p:cNvSpPr>
            <a:spLocks noGrp="1"/>
          </p:cNvSpPr>
          <p:nvPr>
            <p:ph type="ctrTitle"/>
          </p:nvPr>
        </p:nvSpPr>
        <p:spPr/>
        <p:txBody>
          <a:bodyPr/>
          <a:lstStyle/>
          <a:p>
            <a:r>
              <a:rPr lang="en-US" dirty="0"/>
              <a:t>Initial Application Process</a:t>
            </a:r>
          </a:p>
        </p:txBody>
      </p:sp>
      <p:sp>
        <p:nvSpPr>
          <p:cNvPr id="5" name="Subtitle 4">
            <a:extLst>
              <a:ext uri="{FF2B5EF4-FFF2-40B4-BE49-F238E27FC236}">
                <a16:creationId xmlns:a16="http://schemas.microsoft.com/office/drawing/2014/main" id="{AC916335-1302-4671-90A5-A72A97925F7A}"/>
              </a:ext>
            </a:extLst>
          </p:cNvPr>
          <p:cNvSpPr>
            <a:spLocks noGrp="1"/>
          </p:cNvSpPr>
          <p:nvPr>
            <p:ph type="subTitle" idx="1"/>
          </p:nvPr>
        </p:nvSpPr>
        <p:spPr>
          <a:xfrm>
            <a:off x="0" y="1945178"/>
            <a:ext cx="4250575" cy="1197033"/>
          </a:xfrm>
        </p:spPr>
        <p:txBody>
          <a:bodyPr>
            <a:normAutofit fontScale="62500" lnSpcReduction="20000"/>
          </a:bodyPr>
          <a:lstStyle/>
          <a:p>
            <a:endParaRPr lang="en-US" dirty="0"/>
          </a:p>
          <a:p>
            <a:r>
              <a:rPr lang="en-US" sz="4600" dirty="0"/>
              <a:t>RaeAnn Byrd</a:t>
            </a:r>
          </a:p>
          <a:p>
            <a:r>
              <a:rPr lang="en-US" sz="4600" dirty="0"/>
              <a:t>Licensing Supervisor</a:t>
            </a:r>
          </a:p>
          <a:p>
            <a:endParaRPr lang="en-US" dirty="0"/>
          </a:p>
        </p:txBody>
      </p:sp>
    </p:spTree>
    <p:extLst>
      <p:ext uri="{BB962C8B-B14F-4D97-AF65-F5344CB8AC3E}">
        <p14:creationId xmlns:p14="http://schemas.microsoft.com/office/powerpoint/2010/main" val="2899257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083D-9D3A-4B93-AD2D-FC901EC7D38A}"/>
              </a:ext>
            </a:extLst>
          </p:cNvPr>
          <p:cNvSpPr>
            <a:spLocks noGrp="1"/>
          </p:cNvSpPr>
          <p:nvPr>
            <p:ph type="title"/>
          </p:nvPr>
        </p:nvSpPr>
        <p:spPr/>
        <p:txBody>
          <a:bodyPr/>
          <a:lstStyle/>
          <a:p>
            <a:r>
              <a:rPr lang="en-US" dirty="0"/>
              <a:t>Licensing Division Contacts:</a:t>
            </a:r>
          </a:p>
        </p:txBody>
      </p:sp>
      <p:sp>
        <p:nvSpPr>
          <p:cNvPr id="3" name="Content Placeholder 2">
            <a:extLst>
              <a:ext uri="{FF2B5EF4-FFF2-40B4-BE49-F238E27FC236}">
                <a16:creationId xmlns:a16="http://schemas.microsoft.com/office/drawing/2014/main" id="{9B2EDC3F-E6A5-42EF-BA90-F0FDF40567BB}"/>
              </a:ext>
            </a:extLst>
          </p:cNvPr>
          <p:cNvSpPr>
            <a:spLocks noGrp="1"/>
          </p:cNvSpPr>
          <p:nvPr>
            <p:ph sz="half" idx="1"/>
          </p:nvPr>
        </p:nvSpPr>
        <p:spPr/>
        <p:txBody>
          <a:bodyPr>
            <a:normAutofit fontScale="92500" lnSpcReduction="20000"/>
          </a:bodyPr>
          <a:lstStyle/>
          <a:p>
            <a:r>
              <a:rPr lang="en-US" b="1" dirty="0"/>
              <a:t>Jackie Mercer</a:t>
            </a:r>
          </a:p>
          <a:p>
            <a:r>
              <a:rPr lang="en-US" b="1" dirty="0"/>
              <a:t>Senior Administrative Assistant</a:t>
            </a:r>
            <a:br>
              <a:rPr lang="en-US" dirty="0"/>
            </a:br>
            <a:r>
              <a:rPr lang="en-US" i="1" dirty="0"/>
              <a:t>Front Desk</a:t>
            </a:r>
            <a:br>
              <a:rPr lang="en-US" dirty="0"/>
            </a:br>
            <a:r>
              <a:rPr lang="en-US" dirty="0">
                <a:hlinkClick r:id="rId2"/>
              </a:rPr>
              <a:t>jackie.mercer@ks.gov</a:t>
            </a:r>
            <a:br>
              <a:rPr lang="en-US" dirty="0"/>
            </a:br>
            <a:r>
              <a:rPr lang="en-US" dirty="0"/>
              <a:t>785-296-2967</a:t>
            </a:r>
          </a:p>
          <a:p>
            <a:pPr marL="0" indent="0">
              <a:buNone/>
            </a:pPr>
            <a:endParaRPr lang="en-US" dirty="0"/>
          </a:p>
          <a:p>
            <a:r>
              <a:rPr lang="en-US" b="1" dirty="0"/>
              <a:t>Barbara Bigger</a:t>
            </a:r>
          </a:p>
          <a:p>
            <a:r>
              <a:rPr lang="en-US" b="1" dirty="0"/>
              <a:t>Senior Administrative Assistant</a:t>
            </a:r>
            <a:br>
              <a:rPr lang="en-US" dirty="0"/>
            </a:br>
            <a:r>
              <a:rPr lang="en-US" i="1" dirty="0"/>
              <a:t>Renewals, Reinstatements</a:t>
            </a:r>
            <a:br>
              <a:rPr lang="en-US" dirty="0"/>
            </a:br>
            <a:r>
              <a:rPr lang="en-US" i="1" dirty="0"/>
              <a:t>Data Records Archives</a:t>
            </a:r>
            <a:br>
              <a:rPr lang="en-US" dirty="0"/>
            </a:br>
            <a:r>
              <a:rPr lang="en-US" u="sng" dirty="0">
                <a:hlinkClick r:id="rId3"/>
              </a:rPr>
              <a:t>barbara.bigger@ks.gov</a:t>
            </a:r>
            <a:br>
              <a:rPr lang="en-US" dirty="0"/>
            </a:br>
            <a:r>
              <a:rPr lang="en-US" dirty="0"/>
              <a:t>785-296-2926</a:t>
            </a:r>
          </a:p>
          <a:p>
            <a:endParaRPr lang="en-US" dirty="0"/>
          </a:p>
          <a:p>
            <a:endParaRPr lang="en-US" dirty="0"/>
          </a:p>
        </p:txBody>
      </p:sp>
      <p:sp>
        <p:nvSpPr>
          <p:cNvPr id="10" name="Content Placeholder 9">
            <a:extLst>
              <a:ext uri="{FF2B5EF4-FFF2-40B4-BE49-F238E27FC236}">
                <a16:creationId xmlns:a16="http://schemas.microsoft.com/office/drawing/2014/main" id="{E1006CFB-C0ED-4275-9243-7F8047270364}"/>
              </a:ext>
            </a:extLst>
          </p:cNvPr>
          <p:cNvSpPr>
            <a:spLocks noGrp="1"/>
          </p:cNvSpPr>
          <p:nvPr>
            <p:ph sz="half" idx="2"/>
          </p:nvPr>
        </p:nvSpPr>
        <p:spPr/>
        <p:txBody>
          <a:bodyPr>
            <a:normAutofit fontScale="92500" lnSpcReduction="20000"/>
          </a:bodyPr>
          <a:lstStyle/>
          <a:p>
            <a:r>
              <a:rPr lang="en-US" b="1" dirty="0"/>
              <a:t>Karen McGill ***</a:t>
            </a:r>
          </a:p>
          <a:p>
            <a:r>
              <a:rPr lang="en-US" b="1" dirty="0"/>
              <a:t>Senior Administrative Assistant</a:t>
            </a:r>
            <a:br>
              <a:rPr lang="en-US" dirty="0"/>
            </a:br>
            <a:r>
              <a:rPr lang="en-US" i="1" dirty="0"/>
              <a:t>LPN and RN Applications/NCLEX</a:t>
            </a:r>
            <a:br>
              <a:rPr lang="en-US" dirty="0"/>
            </a:br>
            <a:r>
              <a:rPr lang="en-US" u="sng" dirty="0">
                <a:hlinkClick r:id="rId4"/>
              </a:rPr>
              <a:t>karen.mcgill@ks.gov</a:t>
            </a:r>
            <a:br>
              <a:rPr lang="en-US" dirty="0"/>
            </a:br>
            <a:r>
              <a:rPr lang="en-US" dirty="0"/>
              <a:t>785-296-2453</a:t>
            </a:r>
          </a:p>
          <a:p>
            <a:endParaRPr lang="en-US" dirty="0"/>
          </a:p>
          <a:p>
            <a:r>
              <a:rPr lang="en-US" b="1" dirty="0"/>
              <a:t>RaeAnn Byrd, CPM</a:t>
            </a:r>
            <a:endParaRPr lang="en-US" dirty="0"/>
          </a:p>
          <a:p>
            <a:r>
              <a:rPr lang="en-US" b="1" dirty="0"/>
              <a:t>Licensing Supervisor</a:t>
            </a:r>
            <a:br>
              <a:rPr lang="en-US" dirty="0"/>
            </a:br>
            <a:r>
              <a:rPr lang="en-US" i="1" dirty="0"/>
              <a:t>Endorsements,</a:t>
            </a:r>
            <a:br>
              <a:rPr lang="en-US" dirty="0"/>
            </a:br>
            <a:r>
              <a:rPr lang="en-US" i="1" dirty="0"/>
              <a:t>Advanced Practice</a:t>
            </a:r>
            <a:br>
              <a:rPr lang="en-US" dirty="0"/>
            </a:br>
            <a:r>
              <a:rPr lang="en-US" u="sng" dirty="0">
                <a:hlinkClick r:id="rId5"/>
              </a:rPr>
              <a:t>raeann.byrd@ks.gov</a:t>
            </a:r>
            <a:br>
              <a:rPr lang="en-US" dirty="0"/>
            </a:br>
            <a:r>
              <a:rPr lang="en-US" dirty="0"/>
              <a:t>785-296-6573</a:t>
            </a:r>
          </a:p>
          <a:p>
            <a:endParaRPr lang="en-US" dirty="0"/>
          </a:p>
        </p:txBody>
      </p:sp>
    </p:spTree>
    <p:extLst>
      <p:ext uri="{BB962C8B-B14F-4D97-AF65-F5344CB8AC3E}">
        <p14:creationId xmlns:p14="http://schemas.microsoft.com/office/powerpoint/2010/main" val="1440843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sz="3200" b="1" dirty="0">
                <a:latin typeface="Times New Roman" pitchFamily="18" charset="0"/>
              </a:rPr>
              <a:t>            Initial Application Process  </a:t>
            </a:r>
          </a:p>
        </p:txBody>
      </p:sp>
      <p:pic>
        <p:nvPicPr>
          <p:cNvPr id="6148" name="Picture 4" descr="LOGO-C"/>
          <p:cNvPicPr>
            <a:picLocks noChangeAspect="1" noChangeArrowheads="1"/>
          </p:cNvPicPr>
          <p:nvPr/>
        </p:nvPicPr>
        <p:blipFill>
          <a:blip r:embed="rId3" cstate="print"/>
          <a:srcRect/>
          <a:stretch>
            <a:fillRect/>
          </a:stretch>
        </p:blipFill>
        <p:spPr bwMode="auto">
          <a:xfrm>
            <a:off x="1524000" y="0"/>
            <a:ext cx="2476500" cy="1676400"/>
          </a:xfrm>
          <a:prstGeom prst="rect">
            <a:avLst/>
          </a:prstGeom>
          <a:noFill/>
        </p:spPr>
      </p:pic>
      <p:sp>
        <p:nvSpPr>
          <p:cNvPr id="6149" name="Line 5"/>
          <p:cNvSpPr>
            <a:spLocks noChangeShapeType="1"/>
          </p:cNvSpPr>
          <p:nvPr/>
        </p:nvSpPr>
        <p:spPr bwMode="auto">
          <a:xfrm>
            <a:off x="1676400" y="1676400"/>
            <a:ext cx="8763000" cy="0"/>
          </a:xfrm>
          <a:prstGeom prst="line">
            <a:avLst/>
          </a:prstGeom>
          <a:noFill/>
          <a:ln w="127000">
            <a:solidFill>
              <a:srgbClr val="AABCD4"/>
            </a:solidFill>
            <a:round/>
            <a:headEnd/>
            <a:tailEnd/>
          </a:ln>
          <a:effectLst/>
        </p:spPr>
        <p:txBody>
          <a:bodyPr/>
          <a:lstStyle/>
          <a:p>
            <a:endParaRPr lang="en-US">
              <a:solidFill>
                <a:prstClr val="black"/>
              </a:solidFill>
              <a:latin typeface="Calibri"/>
            </a:endParaRPr>
          </a:p>
        </p:txBody>
      </p:sp>
      <p:pic>
        <p:nvPicPr>
          <p:cNvPr id="8" name="Content Placeholder 7">
            <a:extLst>
              <a:ext uri="{FF2B5EF4-FFF2-40B4-BE49-F238E27FC236}">
                <a16:creationId xmlns:a16="http://schemas.microsoft.com/office/drawing/2014/main" id="{CD0CEC29-70EF-4E36-A245-819BEBC54085}"/>
              </a:ext>
            </a:extLst>
          </p:cNvPr>
          <p:cNvPicPr>
            <a:picLocks noGrp="1" noChangeAspect="1"/>
          </p:cNvPicPr>
          <p:nvPr>
            <p:ph idx="1"/>
          </p:nvPr>
        </p:nvPicPr>
        <p:blipFill>
          <a:blip r:embed="rId4"/>
          <a:stretch>
            <a:fillRect/>
          </a:stretch>
        </p:blipFill>
        <p:spPr>
          <a:xfrm>
            <a:off x="2276669" y="1828801"/>
            <a:ext cx="7287209" cy="5029194"/>
          </a:xfrm>
          <a:prstGeom prst="rect">
            <a:avLst/>
          </a:prstGeom>
        </p:spPr>
      </p:pic>
    </p:spTree>
    <p:extLst>
      <p:ext uri="{BB962C8B-B14F-4D97-AF65-F5344CB8AC3E}">
        <p14:creationId xmlns:p14="http://schemas.microsoft.com/office/powerpoint/2010/main" val="3726957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5E9B-EBD6-4481-A648-6832CBD6AE96}"/>
              </a:ext>
            </a:extLst>
          </p:cNvPr>
          <p:cNvSpPr>
            <a:spLocks noGrp="1"/>
          </p:cNvSpPr>
          <p:nvPr>
            <p:ph type="title"/>
          </p:nvPr>
        </p:nvSpPr>
        <p:spPr/>
        <p:txBody>
          <a:bodyPr>
            <a:normAutofit fontScale="90000"/>
          </a:bodyPr>
          <a:lstStyle/>
          <a:p>
            <a:pPr algn="ctr"/>
            <a:r>
              <a:rPr lang="en-US" dirty="0"/>
              <a:t>Kansas Board of Nursing website:</a:t>
            </a:r>
            <a:br>
              <a:rPr lang="en-US" dirty="0"/>
            </a:br>
            <a:r>
              <a:rPr lang="en-US" dirty="0"/>
              <a:t>https://ksbn.kansas.gov/</a:t>
            </a:r>
          </a:p>
        </p:txBody>
      </p:sp>
      <p:pic>
        <p:nvPicPr>
          <p:cNvPr id="5" name="Picture 4">
            <a:extLst>
              <a:ext uri="{FF2B5EF4-FFF2-40B4-BE49-F238E27FC236}">
                <a16:creationId xmlns:a16="http://schemas.microsoft.com/office/drawing/2014/main" id="{9D41633C-79C4-4A35-8E21-441660B3947A}"/>
              </a:ext>
            </a:extLst>
          </p:cNvPr>
          <p:cNvPicPr>
            <a:picLocks noChangeAspect="1"/>
          </p:cNvPicPr>
          <p:nvPr/>
        </p:nvPicPr>
        <p:blipFill>
          <a:blip r:embed="rId2"/>
          <a:stretch>
            <a:fillRect/>
          </a:stretch>
        </p:blipFill>
        <p:spPr>
          <a:xfrm>
            <a:off x="0" y="1414732"/>
            <a:ext cx="12192000" cy="5443268"/>
          </a:xfrm>
          <a:prstGeom prst="rect">
            <a:avLst/>
          </a:prstGeom>
        </p:spPr>
      </p:pic>
    </p:spTree>
    <p:extLst>
      <p:ext uri="{BB962C8B-B14F-4D97-AF65-F5344CB8AC3E}">
        <p14:creationId xmlns:p14="http://schemas.microsoft.com/office/powerpoint/2010/main" val="254827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B5CF3-351A-4840-8115-5E30A59AB3C9}"/>
              </a:ext>
            </a:extLst>
          </p:cNvPr>
          <p:cNvSpPr>
            <a:spLocks noGrp="1"/>
          </p:cNvSpPr>
          <p:nvPr>
            <p:ph type="title"/>
          </p:nvPr>
        </p:nvSpPr>
        <p:spPr/>
        <p:txBody>
          <a:bodyPr>
            <a:normAutofit fontScale="90000"/>
          </a:bodyPr>
          <a:lstStyle/>
          <a:p>
            <a:pPr algn="ctr"/>
            <a:r>
              <a:rPr lang="en-US" dirty="0"/>
              <a:t>How do I get to the initial application? </a:t>
            </a:r>
          </a:p>
        </p:txBody>
      </p:sp>
      <p:sp>
        <p:nvSpPr>
          <p:cNvPr id="3" name="Content Placeholder 2">
            <a:extLst>
              <a:ext uri="{FF2B5EF4-FFF2-40B4-BE49-F238E27FC236}">
                <a16:creationId xmlns:a16="http://schemas.microsoft.com/office/drawing/2014/main" id="{C088860F-55F2-45D1-B3C9-8E9D1554DD20}"/>
              </a:ext>
            </a:extLst>
          </p:cNvPr>
          <p:cNvSpPr>
            <a:spLocks noGrp="1"/>
          </p:cNvSpPr>
          <p:nvPr>
            <p:ph idx="1"/>
          </p:nvPr>
        </p:nvSpPr>
        <p:spPr/>
        <p:txBody>
          <a:bodyPr/>
          <a:lstStyle/>
          <a:p>
            <a:r>
              <a:rPr lang="en-US" dirty="0"/>
              <a:t>Hover over </a:t>
            </a:r>
            <a:r>
              <a:rPr lang="en-US" b="1" u="sng" dirty="0"/>
              <a:t>License</a:t>
            </a:r>
            <a:r>
              <a:rPr lang="en-US" dirty="0"/>
              <a:t> in the toolbar, then </a:t>
            </a:r>
            <a:r>
              <a:rPr lang="en-US" b="1" u="sng" dirty="0"/>
              <a:t>Applications</a:t>
            </a:r>
            <a:r>
              <a:rPr lang="en-US" dirty="0"/>
              <a:t>, then </a:t>
            </a:r>
            <a:r>
              <a:rPr lang="en-US" b="1" u="sng" dirty="0"/>
              <a:t>Initial</a:t>
            </a:r>
            <a:r>
              <a:rPr lang="en-US" dirty="0"/>
              <a:t>, then </a:t>
            </a:r>
            <a:r>
              <a:rPr lang="en-US" b="1" u="sng" dirty="0"/>
              <a:t>LPN/RN Initial</a:t>
            </a:r>
          </a:p>
          <a:p>
            <a:endParaRPr lang="en-US" b="1" u="sng" dirty="0"/>
          </a:p>
          <a:p>
            <a:endParaRPr lang="en-US" b="1" u="sng" dirty="0"/>
          </a:p>
        </p:txBody>
      </p:sp>
      <p:pic>
        <p:nvPicPr>
          <p:cNvPr id="8" name="Picture 7">
            <a:extLst>
              <a:ext uri="{FF2B5EF4-FFF2-40B4-BE49-F238E27FC236}">
                <a16:creationId xmlns:a16="http://schemas.microsoft.com/office/drawing/2014/main" id="{38FA01A7-A6AC-42F4-939B-AAED306818AC}"/>
              </a:ext>
            </a:extLst>
          </p:cNvPr>
          <p:cNvPicPr>
            <a:picLocks noChangeAspect="1"/>
          </p:cNvPicPr>
          <p:nvPr/>
        </p:nvPicPr>
        <p:blipFill>
          <a:blip r:embed="rId2"/>
          <a:stretch>
            <a:fillRect/>
          </a:stretch>
        </p:blipFill>
        <p:spPr>
          <a:xfrm>
            <a:off x="1747837" y="2606909"/>
            <a:ext cx="8696325" cy="3638550"/>
          </a:xfrm>
          <a:prstGeom prst="rect">
            <a:avLst/>
          </a:prstGeom>
        </p:spPr>
      </p:pic>
    </p:spTree>
    <p:extLst>
      <p:ext uri="{BB962C8B-B14F-4D97-AF65-F5344CB8AC3E}">
        <p14:creationId xmlns:p14="http://schemas.microsoft.com/office/powerpoint/2010/main" val="2993162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AD3F5F-38DD-44A8-B61E-4AEF854A0BC6}"/>
              </a:ext>
            </a:extLst>
          </p:cNvPr>
          <p:cNvPicPr>
            <a:picLocks noChangeAspect="1"/>
          </p:cNvPicPr>
          <p:nvPr/>
        </p:nvPicPr>
        <p:blipFill>
          <a:blip r:embed="rId2"/>
          <a:stretch>
            <a:fillRect/>
          </a:stretch>
        </p:blipFill>
        <p:spPr>
          <a:xfrm>
            <a:off x="930443" y="954505"/>
            <a:ext cx="10403304" cy="4876799"/>
          </a:xfrm>
          <a:prstGeom prst="rect">
            <a:avLst/>
          </a:prstGeom>
        </p:spPr>
      </p:pic>
    </p:spTree>
    <p:extLst>
      <p:ext uri="{BB962C8B-B14F-4D97-AF65-F5344CB8AC3E}">
        <p14:creationId xmlns:p14="http://schemas.microsoft.com/office/powerpoint/2010/main" val="4261897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50AA-21ED-44D6-81EE-9CF7B5B5C2E7}"/>
              </a:ext>
            </a:extLst>
          </p:cNvPr>
          <p:cNvSpPr>
            <a:spLocks noGrp="1"/>
          </p:cNvSpPr>
          <p:nvPr>
            <p:ph type="title"/>
          </p:nvPr>
        </p:nvSpPr>
        <p:spPr>
          <a:xfrm>
            <a:off x="0" y="232120"/>
            <a:ext cx="6849687" cy="890827"/>
          </a:xfrm>
        </p:spPr>
        <p:txBody>
          <a:bodyPr/>
          <a:lstStyle/>
          <a:p>
            <a:r>
              <a:rPr lang="en-US" dirty="0"/>
              <a:t> Application Requirements:</a:t>
            </a:r>
          </a:p>
        </p:txBody>
      </p:sp>
      <p:sp>
        <p:nvSpPr>
          <p:cNvPr id="3" name="Content Placeholder 2">
            <a:extLst>
              <a:ext uri="{FF2B5EF4-FFF2-40B4-BE49-F238E27FC236}">
                <a16:creationId xmlns:a16="http://schemas.microsoft.com/office/drawing/2014/main" id="{77E67EFA-4358-4005-BB0B-2C734AF76823}"/>
              </a:ext>
            </a:extLst>
          </p:cNvPr>
          <p:cNvSpPr>
            <a:spLocks noGrp="1"/>
          </p:cNvSpPr>
          <p:nvPr>
            <p:ph idx="1"/>
          </p:nvPr>
        </p:nvSpPr>
        <p:spPr/>
        <p:txBody>
          <a:bodyPr/>
          <a:lstStyle/>
          <a:p>
            <a:r>
              <a:rPr lang="en-US" dirty="0"/>
              <a:t>1. Transcript </a:t>
            </a:r>
          </a:p>
          <a:p>
            <a:endParaRPr lang="en-US" dirty="0"/>
          </a:p>
        </p:txBody>
      </p:sp>
      <p:pic>
        <p:nvPicPr>
          <p:cNvPr id="4" name="Picture 3">
            <a:extLst>
              <a:ext uri="{FF2B5EF4-FFF2-40B4-BE49-F238E27FC236}">
                <a16:creationId xmlns:a16="http://schemas.microsoft.com/office/drawing/2014/main" id="{1D614DF5-55E5-4FBE-AB4A-58404424003F}"/>
              </a:ext>
            </a:extLst>
          </p:cNvPr>
          <p:cNvPicPr>
            <a:picLocks noChangeAspect="1"/>
          </p:cNvPicPr>
          <p:nvPr/>
        </p:nvPicPr>
        <p:blipFill>
          <a:blip r:embed="rId2"/>
          <a:stretch>
            <a:fillRect/>
          </a:stretch>
        </p:blipFill>
        <p:spPr>
          <a:xfrm>
            <a:off x="409075" y="1291389"/>
            <a:ext cx="11028946" cy="5013158"/>
          </a:xfrm>
          <a:prstGeom prst="rect">
            <a:avLst/>
          </a:prstGeom>
        </p:spPr>
      </p:pic>
    </p:spTree>
    <p:extLst>
      <p:ext uri="{BB962C8B-B14F-4D97-AF65-F5344CB8AC3E}">
        <p14:creationId xmlns:p14="http://schemas.microsoft.com/office/powerpoint/2010/main" val="125496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22C9-69E6-4EEB-9BCB-71BDA8569108}"/>
              </a:ext>
            </a:extLst>
          </p:cNvPr>
          <p:cNvSpPr>
            <a:spLocks noGrp="1"/>
          </p:cNvSpPr>
          <p:nvPr>
            <p:ph type="title"/>
          </p:nvPr>
        </p:nvSpPr>
        <p:spPr>
          <a:xfrm>
            <a:off x="0" y="232120"/>
            <a:ext cx="8856921" cy="1056353"/>
          </a:xfrm>
        </p:spPr>
        <p:txBody>
          <a:bodyPr>
            <a:normAutofit/>
          </a:bodyPr>
          <a:lstStyle/>
          <a:p>
            <a:r>
              <a:rPr lang="en-US" dirty="0"/>
              <a:t>	Board &amp; Committee Meetings</a:t>
            </a:r>
          </a:p>
        </p:txBody>
      </p:sp>
      <p:sp>
        <p:nvSpPr>
          <p:cNvPr id="3" name="Content Placeholder 2">
            <a:extLst>
              <a:ext uri="{FF2B5EF4-FFF2-40B4-BE49-F238E27FC236}">
                <a16:creationId xmlns:a16="http://schemas.microsoft.com/office/drawing/2014/main" id="{CAE6F458-BEE1-41E7-B3EE-DA1012C741EF}"/>
              </a:ext>
            </a:extLst>
          </p:cNvPr>
          <p:cNvSpPr>
            <a:spLocks noGrp="1"/>
          </p:cNvSpPr>
          <p:nvPr>
            <p:ph idx="1"/>
          </p:nvPr>
        </p:nvSpPr>
        <p:spPr>
          <a:xfrm>
            <a:off x="556636" y="1602694"/>
            <a:ext cx="10994662" cy="4614530"/>
          </a:xfrm>
        </p:spPr>
        <p:txBody>
          <a:bodyPr>
            <a:normAutofit fontScale="77500" lnSpcReduction="20000"/>
          </a:bodyPr>
          <a:lstStyle/>
          <a:p>
            <a:r>
              <a:rPr lang="en-US" sz="4400" dirty="0"/>
              <a:t>K.S.A. 74-1106 (authorizing statute)</a:t>
            </a:r>
          </a:p>
          <a:p>
            <a:pPr lvl="1"/>
            <a:r>
              <a:rPr lang="en-US" sz="4000" dirty="0"/>
              <a:t>11-member Board – appointed by the Governor</a:t>
            </a:r>
          </a:p>
          <a:p>
            <a:pPr marL="0" indent="0">
              <a:buNone/>
            </a:pPr>
            <a:r>
              <a:rPr lang="en-US" sz="3000" dirty="0">
                <a:hlinkClick r:id="rId2"/>
              </a:rPr>
              <a:t>https://governor.kansas.gov/serving-kansans/office-of-appointments/</a:t>
            </a:r>
            <a:r>
              <a:rPr lang="en-US" sz="3000" dirty="0"/>
              <a:t> </a:t>
            </a:r>
          </a:p>
          <a:p>
            <a:pPr marL="0" indent="0">
              <a:buNone/>
            </a:pPr>
            <a:endParaRPr lang="en-US" sz="3000" dirty="0"/>
          </a:p>
          <a:p>
            <a:pPr>
              <a:spcAft>
                <a:spcPts val="600"/>
              </a:spcAft>
            </a:pPr>
            <a:r>
              <a:rPr lang="en-US" sz="4400" dirty="0"/>
              <a:t>Board meets quarterly with committee meetings </a:t>
            </a:r>
            <a:r>
              <a:rPr lang="en-US" sz="3500" dirty="0"/>
              <a:t>(committee members appointed by Executive Administrator)</a:t>
            </a:r>
            <a:endParaRPr lang="en-US" sz="4300" dirty="0"/>
          </a:p>
          <a:p>
            <a:pPr lvl="1"/>
            <a:r>
              <a:rPr lang="en-US" sz="4000" i="1" dirty="0"/>
              <a:t>Investigative Committee (9am) </a:t>
            </a:r>
            <a:r>
              <a:rPr lang="en-US" sz="4000" dirty="0"/>
              <a:t>meets Monday</a:t>
            </a:r>
          </a:p>
          <a:p>
            <a:pPr lvl="1"/>
            <a:r>
              <a:rPr lang="en-US" sz="4000" i="1" dirty="0"/>
              <a:t>Education (8:30am), CNE / IV Therapy (12:30pm), APRN (2pm) and Practice (3pm) </a:t>
            </a:r>
            <a:r>
              <a:rPr lang="en-US" sz="4000" dirty="0"/>
              <a:t>committees meet on Tuesday</a:t>
            </a:r>
          </a:p>
          <a:p>
            <a:pPr lvl="1"/>
            <a:r>
              <a:rPr lang="en-US" sz="4000" i="1" dirty="0"/>
              <a:t>Finance (8:30am)</a:t>
            </a:r>
            <a:r>
              <a:rPr lang="en-US" sz="4000" dirty="0"/>
              <a:t> and full Board (9:15am) meeting on Wednesday</a:t>
            </a:r>
          </a:p>
        </p:txBody>
      </p:sp>
    </p:spTree>
    <p:extLst>
      <p:ext uri="{BB962C8B-B14F-4D97-AF65-F5344CB8AC3E}">
        <p14:creationId xmlns:p14="http://schemas.microsoft.com/office/powerpoint/2010/main" val="3510350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F5591A-99B6-4CD2-8243-6D7A89AF3DF1}"/>
              </a:ext>
            </a:extLst>
          </p:cNvPr>
          <p:cNvPicPr>
            <a:picLocks noChangeAspect="1"/>
          </p:cNvPicPr>
          <p:nvPr/>
        </p:nvPicPr>
        <p:blipFill>
          <a:blip r:embed="rId2"/>
          <a:stretch>
            <a:fillRect/>
          </a:stretch>
        </p:blipFill>
        <p:spPr>
          <a:xfrm>
            <a:off x="649706" y="360947"/>
            <a:ext cx="10820400" cy="4763413"/>
          </a:xfrm>
          <a:prstGeom prst="rect">
            <a:avLst/>
          </a:prstGeom>
        </p:spPr>
      </p:pic>
      <p:pic>
        <p:nvPicPr>
          <p:cNvPr id="3" name="Picture 2">
            <a:extLst>
              <a:ext uri="{FF2B5EF4-FFF2-40B4-BE49-F238E27FC236}">
                <a16:creationId xmlns:a16="http://schemas.microsoft.com/office/drawing/2014/main" id="{2D105C7C-03B9-48A0-91BE-B3312C741FD0}"/>
              </a:ext>
            </a:extLst>
          </p:cNvPr>
          <p:cNvPicPr>
            <a:picLocks noChangeAspect="1"/>
          </p:cNvPicPr>
          <p:nvPr/>
        </p:nvPicPr>
        <p:blipFill>
          <a:blip r:embed="rId3"/>
          <a:stretch>
            <a:fillRect/>
          </a:stretch>
        </p:blipFill>
        <p:spPr>
          <a:xfrm>
            <a:off x="858253" y="5501349"/>
            <a:ext cx="10411326" cy="763093"/>
          </a:xfrm>
          <a:prstGeom prst="rect">
            <a:avLst/>
          </a:prstGeom>
        </p:spPr>
      </p:pic>
    </p:spTree>
    <p:extLst>
      <p:ext uri="{BB962C8B-B14F-4D97-AF65-F5344CB8AC3E}">
        <p14:creationId xmlns:p14="http://schemas.microsoft.com/office/powerpoint/2010/main" val="1785580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031964-4D14-4224-89C5-C38B9B1B2E2D}"/>
              </a:ext>
            </a:extLst>
          </p:cNvPr>
          <p:cNvPicPr>
            <a:picLocks noChangeAspect="1"/>
          </p:cNvPicPr>
          <p:nvPr/>
        </p:nvPicPr>
        <p:blipFill>
          <a:blip r:embed="rId2"/>
          <a:stretch>
            <a:fillRect/>
          </a:stretch>
        </p:blipFill>
        <p:spPr>
          <a:xfrm>
            <a:off x="643467" y="1166198"/>
            <a:ext cx="10905066" cy="4525603"/>
          </a:xfrm>
          <a:prstGeom prst="rect">
            <a:avLst/>
          </a:prstGeom>
        </p:spPr>
      </p:pic>
    </p:spTree>
    <p:extLst>
      <p:ext uri="{BB962C8B-B14F-4D97-AF65-F5344CB8AC3E}">
        <p14:creationId xmlns:p14="http://schemas.microsoft.com/office/powerpoint/2010/main" val="306625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DA55AD-C9D9-4547-9CE8-15BBD2035A0D}"/>
              </a:ext>
            </a:extLst>
          </p:cNvPr>
          <p:cNvPicPr>
            <a:picLocks noChangeAspect="1"/>
          </p:cNvPicPr>
          <p:nvPr/>
        </p:nvPicPr>
        <p:blipFill>
          <a:blip r:embed="rId2"/>
          <a:stretch>
            <a:fillRect/>
          </a:stretch>
        </p:blipFill>
        <p:spPr>
          <a:xfrm>
            <a:off x="643467" y="920834"/>
            <a:ext cx="10905066" cy="5016331"/>
          </a:xfrm>
          <a:prstGeom prst="rect">
            <a:avLst/>
          </a:prstGeom>
        </p:spPr>
      </p:pic>
    </p:spTree>
    <p:extLst>
      <p:ext uri="{BB962C8B-B14F-4D97-AF65-F5344CB8AC3E}">
        <p14:creationId xmlns:p14="http://schemas.microsoft.com/office/powerpoint/2010/main" val="3110184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EBFB-679A-4F02-AF52-AD105C6CF0F8}"/>
              </a:ext>
            </a:extLst>
          </p:cNvPr>
          <p:cNvSpPr>
            <a:spLocks noGrp="1"/>
          </p:cNvSpPr>
          <p:nvPr>
            <p:ph type="title"/>
          </p:nvPr>
        </p:nvSpPr>
        <p:spPr/>
        <p:txBody>
          <a:bodyPr>
            <a:normAutofit fontScale="90000"/>
          </a:bodyPr>
          <a:lstStyle/>
          <a:p>
            <a:pPr algn="ctr"/>
            <a:r>
              <a:rPr lang="en-US" dirty="0"/>
              <a:t>How do I submit the online application? </a:t>
            </a:r>
          </a:p>
        </p:txBody>
      </p:sp>
      <p:pic>
        <p:nvPicPr>
          <p:cNvPr id="5" name="Content Placeholder 4">
            <a:extLst>
              <a:ext uri="{FF2B5EF4-FFF2-40B4-BE49-F238E27FC236}">
                <a16:creationId xmlns:a16="http://schemas.microsoft.com/office/drawing/2014/main" id="{32286EC8-5B1B-4DAB-9F3E-E38A299008FD}"/>
              </a:ext>
            </a:extLst>
          </p:cNvPr>
          <p:cNvPicPr>
            <a:picLocks noGrp="1" noChangeAspect="1"/>
          </p:cNvPicPr>
          <p:nvPr>
            <p:ph sz="half" idx="1"/>
          </p:nvPr>
        </p:nvPicPr>
        <p:blipFill>
          <a:blip r:embed="rId2"/>
          <a:stretch>
            <a:fillRect/>
          </a:stretch>
        </p:blipFill>
        <p:spPr>
          <a:xfrm>
            <a:off x="999091" y="1566832"/>
            <a:ext cx="3391484" cy="4351338"/>
          </a:xfrm>
          <a:prstGeom prst="rect">
            <a:avLst/>
          </a:prstGeom>
        </p:spPr>
      </p:pic>
      <p:pic>
        <p:nvPicPr>
          <p:cNvPr id="6" name="Content Placeholder 5">
            <a:extLst>
              <a:ext uri="{FF2B5EF4-FFF2-40B4-BE49-F238E27FC236}">
                <a16:creationId xmlns:a16="http://schemas.microsoft.com/office/drawing/2014/main" id="{373B393B-9FF2-48AB-B774-7781C36465C9}"/>
              </a:ext>
            </a:extLst>
          </p:cNvPr>
          <p:cNvPicPr>
            <a:picLocks noGrp="1" noChangeAspect="1"/>
          </p:cNvPicPr>
          <p:nvPr>
            <p:ph sz="half" idx="2"/>
          </p:nvPr>
        </p:nvPicPr>
        <p:blipFill>
          <a:blip r:embed="rId3"/>
          <a:stretch>
            <a:fillRect/>
          </a:stretch>
        </p:blipFill>
        <p:spPr>
          <a:xfrm>
            <a:off x="4390575" y="1566832"/>
            <a:ext cx="3305175" cy="4143375"/>
          </a:xfrm>
          <a:prstGeom prst="rect">
            <a:avLst/>
          </a:prstGeom>
        </p:spPr>
      </p:pic>
      <p:pic>
        <p:nvPicPr>
          <p:cNvPr id="7" name="Picture 6">
            <a:extLst>
              <a:ext uri="{FF2B5EF4-FFF2-40B4-BE49-F238E27FC236}">
                <a16:creationId xmlns:a16="http://schemas.microsoft.com/office/drawing/2014/main" id="{2A4F6F7C-1C2F-4BF3-BC9F-629387B6AF51}"/>
              </a:ext>
            </a:extLst>
          </p:cNvPr>
          <p:cNvPicPr>
            <a:picLocks noChangeAspect="1"/>
          </p:cNvPicPr>
          <p:nvPr/>
        </p:nvPicPr>
        <p:blipFill>
          <a:blip r:embed="rId4"/>
          <a:stretch>
            <a:fillRect/>
          </a:stretch>
        </p:blipFill>
        <p:spPr>
          <a:xfrm>
            <a:off x="7695750" y="2319337"/>
            <a:ext cx="3162300" cy="2219325"/>
          </a:xfrm>
          <a:prstGeom prst="rect">
            <a:avLst/>
          </a:prstGeom>
        </p:spPr>
      </p:pic>
    </p:spTree>
    <p:extLst>
      <p:ext uri="{BB962C8B-B14F-4D97-AF65-F5344CB8AC3E}">
        <p14:creationId xmlns:p14="http://schemas.microsoft.com/office/powerpoint/2010/main" val="95857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94A3-70E7-41A3-BCDD-DEC7FC43DD16}"/>
              </a:ext>
            </a:extLst>
          </p:cNvPr>
          <p:cNvSpPr>
            <a:spLocks noGrp="1"/>
          </p:cNvSpPr>
          <p:nvPr>
            <p:ph type="title"/>
          </p:nvPr>
        </p:nvSpPr>
        <p:spPr/>
        <p:txBody>
          <a:bodyPr/>
          <a:lstStyle/>
          <a:p>
            <a:r>
              <a:rPr lang="en-US" dirty="0"/>
              <a:t>Multistate vs. Single State </a:t>
            </a:r>
          </a:p>
        </p:txBody>
      </p:sp>
      <p:sp>
        <p:nvSpPr>
          <p:cNvPr id="3" name="Content Placeholder 2">
            <a:extLst>
              <a:ext uri="{FF2B5EF4-FFF2-40B4-BE49-F238E27FC236}">
                <a16:creationId xmlns:a16="http://schemas.microsoft.com/office/drawing/2014/main" id="{6CE3C7D0-E079-4EC4-BECF-39B2DE337BAC}"/>
              </a:ext>
            </a:extLst>
          </p:cNvPr>
          <p:cNvSpPr>
            <a:spLocks noGrp="1"/>
          </p:cNvSpPr>
          <p:nvPr>
            <p:ph idx="1"/>
          </p:nvPr>
        </p:nvSpPr>
        <p:spPr>
          <a:xfrm>
            <a:off x="344905" y="1970004"/>
            <a:ext cx="11389895" cy="4351338"/>
          </a:xfrm>
        </p:spPr>
        <p:txBody>
          <a:bodyPr/>
          <a:lstStyle/>
          <a:p>
            <a:r>
              <a:rPr lang="en-US" sz="3200" dirty="0"/>
              <a:t>A single state will only allow you to practice in the State of Kansas. </a:t>
            </a:r>
          </a:p>
          <a:p>
            <a:pPr lvl="1">
              <a:buFont typeface="Wingdings" panose="05000000000000000000" pitchFamily="2" charset="2"/>
              <a:buChar char="ü"/>
            </a:pPr>
            <a:r>
              <a:rPr lang="en-US" dirty="0"/>
              <a:t> Can apply with any states Drivers license and any states address. Does not have to claim Kansas as Primary state of Residence.</a:t>
            </a:r>
          </a:p>
          <a:p>
            <a:r>
              <a:rPr lang="en-US" sz="3200" dirty="0"/>
              <a:t>A multistate license will allow to practice in Kansas and other participating compact states. </a:t>
            </a:r>
          </a:p>
          <a:p>
            <a:pPr lvl="1">
              <a:buFont typeface="Wingdings" panose="05000000000000000000" pitchFamily="2" charset="2"/>
              <a:buChar char="ü"/>
            </a:pPr>
            <a:r>
              <a:rPr lang="en-US" dirty="0"/>
              <a:t> Must have Kansas Drivers License, Kansas address, and claims Kansas as Primary State of Residence to be eligible and must meet all the Uniform License Requirements</a:t>
            </a:r>
          </a:p>
        </p:txBody>
      </p:sp>
    </p:spTree>
    <p:extLst>
      <p:ext uri="{BB962C8B-B14F-4D97-AF65-F5344CB8AC3E}">
        <p14:creationId xmlns:p14="http://schemas.microsoft.com/office/powerpoint/2010/main" val="171982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1E67-CBB8-47AE-B4B5-0EC0B7A381DF}"/>
              </a:ext>
            </a:extLst>
          </p:cNvPr>
          <p:cNvSpPr>
            <a:spLocks noGrp="1"/>
          </p:cNvSpPr>
          <p:nvPr>
            <p:ph type="title"/>
          </p:nvPr>
        </p:nvSpPr>
        <p:spPr/>
        <p:txBody>
          <a:bodyPr>
            <a:normAutofit fontScale="90000"/>
          </a:bodyPr>
          <a:lstStyle/>
          <a:p>
            <a:pPr algn="ctr"/>
            <a:r>
              <a:rPr lang="en-US" dirty="0"/>
              <a:t>My application is submitted, what now???</a:t>
            </a:r>
          </a:p>
        </p:txBody>
      </p:sp>
      <p:sp>
        <p:nvSpPr>
          <p:cNvPr id="3" name="Content Placeholder 2">
            <a:extLst>
              <a:ext uri="{FF2B5EF4-FFF2-40B4-BE49-F238E27FC236}">
                <a16:creationId xmlns:a16="http://schemas.microsoft.com/office/drawing/2014/main" id="{9D16E851-BF9D-4F10-90DD-1E3AC014734E}"/>
              </a:ext>
            </a:extLst>
          </p:cNvPr>
          <p:cNvSpPr>
            <a:spLocks noGrp="1"/>
          </p:cNvSpPr>
          <p:nvPr>
            <p:ph idx="1"/>
          </p:nvPr>
        </p:nvSpPr>
        <p:spPr/>
        <p:txBody>
          <a:bodyPr/>
          <a:lstStyle/>
          <a:p>
            <a:r>
              <a:rPr lang="en-US" dirty="0"/>
              <a:t>Applications are processed </a:t>
            </a:r>
            <a:r>
              <a:rPr lang="en-US" b="1" u="sng" dirty="0"/>
              <a:t>within 10 business days</a:t>
            </a:r>
            <a:r>
              <a:rPr lang="en-US" dirty="0"/>
              <a:t> of being received and are </a:t>
            </a:r>
            <a:r>
              <a:rPr lang="en-US" b="1" u="sng" dirty="0"/>
              <a:t>processed in the order they are received</a:t>
            </a:r>
            <a:r>
              <a:rPr lang="en-US" dirty="0"/>
              <a:t>.</a:t>
            </a:r>
          </a:p>
          <a:p>
            <a:r>
              <a:rPr lang="en-US" dirty="0"/>
              <a:t>Checking your application status can be done by logging into your portal page and clicking “View Checklist” above your pending application. </a:t>
            </a:r>
            <a:r>
              <a:rPr lang="en-US" b="1" dirty="0"/>
              <a:t>Please allow 7-10 business days to pass before logging in to check the status</a:t>
            </a:r>
            <a:r>
              <a:rPr lang="en-US" dirty="0"/>
              <a:t>. </a:t>
            </a:r>
          </a:p>
          <a:p>
            <a:r>
              <a:rPr lang="en-US" dirty="0"/>
              <a:t>The </a:t>
            </a:r>
            <a:r>
              <a:rPr lang="en-US" b="1" u="sng" dirty="0"/>
              <a:t>My Portal </a:t>
            </a:r>
            <a:r>
              <a:rPr lang="en-US" dirty="0"/>
              <a:t>tab is in the toolbar on the home page. </a:t>
            </a:r>
          </a:p>
          <a:p>
            <a:endParaRPr lang="en-US" dirty="0"/>
          </a:p>
          <a:p>
            <a:endParaRPr lang="en-US" dirty="0"/>
          </a:p>
        </p:txBody>
      </p:sp>
      <p:pic>
        <p:nvPicPr>
          <p:cNvPr id="4" name="Picture 3">
            <a:extLst>
              <a:ext uri="{FF2B5EF4-FFF2-40B4-BE49-F238E27FC236}">
                <a16:creationId xmlns:a16="http://schemas.microsoft.com/office/drawing/2014/main" id="{693938FD-DD8D-4FC1-9DA1-9021149BEDB1}"/>
              </a:ext>
            </a:extLst>
          </p:cNvPr>
          <p:cNvPicPr>
            <a:picLocks noChangeAspect="1"/>
          </p:cNvPicPr>
          <p:nvPr/>
        </p:nvPicPr>
        <p:blipFill>
          <a:blip r:embed="rId2"/>
          <a:stretch>
            <a:fillRect/>
          </a:stretch>
        </p:blipFill>
        <p:spPr>
          <a:xfrm>
            <a:off x="1748736" y="5011948"/>
            <a:ext cx="7762875" cy="457200"/>
          </a:xfrm>
          <a:prstGeom prst="rect">
            <a:avLst/>
          </a:prstGeom>
        </p:spPr>
      </p:pic>
    </p:spTree>
    <p:extLst>
      <p:ext uri="{BB962C8B-B14F-4D97-AF65-F5344CB8AC3E}">
        <p14:creationId xmlns:p14="http://schemas.microsoft.com/office/powerpoint/2010/main" val="1489864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AE1E3-F075-4385-8E9F-E0851C4D9E08}"/>
              </a:ext>
            </a:extLst>
          </p:cNvPr>
          <p:cNvSpPr>
            <a:spLocks noGrp="1"/>
          </p:cNvSpPr>
          <p:nvPr>
            <p:ph type="title"/>
          </p:nvPr>
        </p:nvSpPr>
        <p:spPr/>
        <p:txBody>
          <a:bodyPr/>
          <a:lstStyle/>
          <a:p>
            <a:r>
              <a:rPr lang="en-US" dirty="0"/>
              <a:t>In order to test:</a:t>
            </a:r>
          </a:p>
        </p:txBody>
      </p:sp>
      <p:sp>
        <p:nvSpPr>
          <p:cNvPr id="3" name="Content Placeholder 2">
            <a:extLst>
              <a:ext uri="{FF2B5EF4-FFF2-40B4-BE49-F238E27FC236}">
                <a16:creationId xmlns:a16="http://schemas.microsoft.com/office/drawing/2014/main" id="{B8CC4156-F809-4DBB-A8CA-FAF5F6F81EE3}"/>
              </a:ext>
            </a:extLst>
          </p:cNvPr>
          <p:cNvSpPr>
            <a:spLocks noGrp="1"/>
          </p:cNvSpPr>
          <p:nvPr>
            <p:ph idx="1"/>
          </p:nvPr>
        </p:nvSpPr>
        <p:spPr/>
        <p:txBody>
          <a:bodyPr/>
          <a:lstStyle/>
          <a:p>
            <a:r>
              <a:rPr lang="en-US" dirty="0"/>
              <a:t>KSBN must have received and processed a completed application, received an official transcript with degree and graduation date or the school can send a signed/authorized ATT, and applicant must have paid Pearson Vue. </a:t>
            </a:r>
          </a:p>
          <a:p>
            <a:r>
              <a:rPr lang="en-US" dirty="0"/>
              <a:t>Applicants will not be made eligible unless these three things are received! </a:t>
            </a:r>
          </a:p>
          <a:p>
            <a:r>
              <a:rPr lang="en-US" dirty="0"/>
              <a:t>If the school prefers to send ATT’s for student to be eligible the school will put a date on the form that KSBN cannot make you eligible to test until then!  Please get with your school regarding the date they choose! </a:t>
            </a:r>
            <a:r>
              <a:rPr lang="en-US" b="1" u="sng" dirty="0"/>
              <a:t>An official transcript is still required for licensure!</a:t>
            </a:r>
          </a:p>
        </p:txBody>
      </p:sp>
    </p:spTree>
    <p:extLst>
      <p:ext uri="{BB962C8B-B14F-4D97-AF65-F5344CB8AC3E}">
        <p14:creationId xmlns:p14="http://schemas.microsoft.com/office/powerpoint/2010/main" val="1110425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E293-C389-400A-8447-2C19354856BC}"/>
              </a:ext>
            </a:extLst>
          </p:cNvPr>
          <p:cNvSpPr>
            <a:spLocks noGrp="1"/>
          </p:cNvSpPr>
          <p:nvPr>
            <p:ph type="title"/>
          </p:nvPr>
        </p:nvSpPr>
        <p:spPr>
          <a:xfrm>
            <a:off x="-1" y="232120"/>
            <a:ext cx="9777663" cy="1056353"/>
          </a:xfrm>
        </p:spPr>
        <p:txBody>
          <a:bodyPr>
            <a:normAutofit fontScale="90000"/>
          </a:bodyPr>
          <a:lstStyle/>
          <a:p>
            <a:r>
              <a:rPr lang="en-US" dirty="0"/>
              <a:t> Test Before Transcript (Approval to Test or ATT)</a:t>
            </a:r>
          </a:p>
        </p:txBody>
      </p:sp>
      <p:sp>
        <p:nvSpPr>
          <p:cNvPr id="3" name="Content Placeholder 2">
            <a:extLst>
              <a:ext uri="{FF2B5EF4-FFF2-40B4-BE49-F238E27FC236}">
                <a16:creationId xmlns:a16="http://schemas.microsoft.com/office/drawing/2014/main" id="{FDF8C7FF-222F-4726-8676-1B52FBE1EFF5}"/>
              </a:ext>
            </a:extLst>
          </p:cNvPr>
          <p:cNvSpPr>
            <a:spLocks noGrp="1"/>
          </p:cNvSpPr>
          <p:nvPr>
            <p:ph idx="1"/>
          </p:nvPr>
        </p:nvSpPr>
        <p:spPr>
          <a:xfrm>
            <a:off x="593651" y="1676769"/>
            <a:ext cx="10974572" cy="4351338"/>
          </a:xfrm>
        </p:spPr>
        <p:txBody>
          <a:bodyPr>
            <a:normAutofit lnSpcReduction="10000"/>
          </a:bodyPr>
          <a:lstStyle/>
          <a:p>
            <a:pPr>
              <a:spcAft>
                <a:spcPts val="600"/>
              </a:spcAft>
            </a:pPr>
            <a:r>
              <a:rPr lang="en-US" sz="3200" dirty="0"/>
              <a:t>Form should be completed only by the Dean or Director of the Nursing program and done for each student that they authorize to complete NCLEX before transcript is received by KSBN</a:t>
            </a:r>
          </a:p>
          <a:p>
            <a:pPr lvl="1">
              <a:spcAft>
                <a:spcPts val="600"/>
              </a:spcAft>
              <a:buFont typeface="Wingdings" panose="05000000000000000000" pitchFamily="2" charset="2"/>
              <a:buChar char="ü"/>
            </a:pPr>
            <a:r>
              <a:rPr lang="en-US" sz="2800" dirty="0"/>
              <a:t> Send to Karen McGill in Licensing</a:t>
            </a:r>
          </a:p>
          <a:p>
            <a:pPr lvl="1">
              <a:spcAft>
                <a:spcPts val="600"/>
              </a:spcAft>
              <a:buFont typeface="Wingdings" panose="05000000000000000000" pitchFamily="2" charset="2"/>
              <a:buChar char="ü"/>
            </a:pPr>
            <a:r>
              <a:rPr lang="en-US" sz="2800" dirty="0"/>
              <a:t> Make sure form is filled out completely</a:t>
            </a:r>
          </a:p>
          <a:p>
            <a:pPr>
              <a:spcAft>
                <a:spcPts val="600"/>
              </a:spcAft>
            </a:pPr>
            <a:r>
              <a:rPr lang="en-US" sz="3200" dirty="0"/>
              <a:t>Student will NOT be licensed before transcript is received by KSBN (can take 2-3 weeks from school to KSBN!)</a:t>
            </a:r>
          </a:p>
          <a:p>
            <a:pPr>
              <a:spcAft>
                <a:spcPts val="600"/>
              </a:spcAft>
            </a:pPr>
            <a:r>
              <a:rPr lang="en-US" dirty="0">
                <a:hlinkClick r:id="rId2"/>
              </a:rPr>
              <a:t>https://ksbn.kansas.gov/wp-content/uploads/Forms/Test_Before_Transcript.pdf</a:t>
            </a:r>
            <a:r>
              <a:rPr lang="en-US" dirty="0"/>
              <a:t> </a:t>
            </a:r>
          </a:p>
        </p:txBody>
      </p:sp>
    </p:spTree>
    <p:extLst>
      <p:ext uri="{BB962C8B-B14F-4D97-AF65-F5344CB8AC3E}">
        <p14:creationId xmlns:p14="http://schemas.microsoft.com/office/powerpoint/2010/main" val="1856021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FD7A-A107-4046-AA72-FBC59413B647}"/>
              </a:ext>
            </a:extLst>
          </p:cNvPr>
          <p:cNvSpPr>
            <a:spLocks noGrp="1"/>
          </p:cNvSpPr>
          <p:nvPr>
            <p:ph type="title"/>
          </p:nvPr>
        </p:nvSpPr>
        <p:spPr/>
        <p:txBody>
          <a:bodyPr>
            <a:normAutofit fontScale="90000"/>
          </a:bodyPr>
          <a:lstStyle/>
          <a:p>
            <a:pPr algn="ctr"/>
            <a:r>
              <a:rPr lang="en-US" dirty="0"/>
              <a:t>I am eligible and have set my test date, now what?..</a:t>
            </a:r>
          </a:p>
        </p:txBody>
      </p:sp>
      <p:sp>
        <p:nvSpPr>
          <p:cNvPr id="3" name="Content Placeholder 2">
            <a:extLst>
              <a:ext uri="{FF2B5EF4-FFF2-40B4-BE49-F238E27FC236}">
                <a16:creationId xmlns:a16="http://schemas.microsoft.com/office/drawing/2014/main" id="{43DCC4B5-A517-471D-8115-74B9D853CCFF}"/>
              </a:ext>
            </a:extLst>
          </p:cNvPr>
          <p:cNvSpPr>
            <a:spLocks noGrp="1"/>
          </p:cNvSpPr>
          <p:nvPr>
            <p:ph idx="1"/>
          </p:nvPr>
        </p:nvSpPr>
        <p:spPr/>
        <p:txBody>
          <a:bodyPr/>
          <a:lstStyle/>
          <a:p>
            <a:r>
              <a:rPr lang="en-US" dirty="0"/>
              <a:t>Pearson Vue results are updated within 3 business days of you taking your test. If you have </a:t>
            </a:r>
            <a:r>
              <a:rPr lang="en-US" u="sng" dirty="0"/>
              <a:t>passed</a:t>
            </a:r>
            <a:r>
              <a:rPr lang="en-US" dirty="0"/>
              <a:t> it will </a:t>
            </a:r>
            <a:r>
              <a:rPr lang="en-US" u="sng" dirty="0"/>
              <a:t>show as completed </a:t>
            </a:r>
            <a:r>
              <a:rPr lang="en-US" dirty="0"/>
              <a:t>on your checklist. If you  have </a:t>
            </a:r>
            <a:r>
              <a:rPr lang="en-US" u="sng" dirty="0"/>
              <a:t>failed</a:t>
            </a:r>
            <a:r>
              <a:rPr lang="en-US" dirty="0"/>
              <a:t> it will </a:t>
            </a:r>
            <a:r>
              <a:rPr lang="en-US" u="sng" dirty="0"/>
              <a:t>remain blank </a:t>
            </a:r>
            <a:r>
              <a:rPr lang="en-US" dirty="0"/>
              <a:t>and you will receive a letter in the mail with your results. </a:t>
            </a:r>
          </a:p>
          <a:p>
            <a:pPr lvl="1"/>
            <a:r>
              <a:rPr lang="en-US" dirty="0"/>
              <a:t>If you receive a Fail letter:  (with an NCLEX Candidate Performance Report)</a:t>
            </a:r>
          </a:p>
          <a:p>
            <a:pPr lvl="2"/>
            <a:r>
              <a:rPr lang="en-US" dirty="0"/>
              <a:t>A new application must be submitted to KSBN</a:t>
            </a:r>
          </a:p>
          <a:p>
            <a:pPr lvl="2"/>
            <a:r>
              <a:rPr lang="en-US" dirty="0"/>
              <a:t>If applying for multistate licensure a new set of fingerprints and fee will need to be submitted. (If submitting for single state licensure the previous prints on file are good for 6 months.)</a:t>
            </a:r>
          </a:p>
          <a:p>
            <a:pPr lvl="2"/>
            <a:r>
              <a:rPr lang="en-US" dirty="0"/>
              <a:t>You will need to re-register with Pearson Vue. You will not be allowed to take the test any sooner than 45 days from the previous test date. </a:t>
            </a:r>
          </a:p>
          <a:p>
            <a:pPr lvl="2"/>
            <a:r>
              <a:rPr lang="en-US" dirty="0"/>
              <a:t>Transcripts are NOT required to be submitted again. </a:t>
            </a:r>
          </a:p>
        </p:txBody>
      </p:sp>
    </p:spTree>
    <p:extLst>
      <p:ext uri="{BB962C8B-B14F-4D97-AF65-F5344CB8AC3E}">
        <p14:creationId xmlns:p14="http://schemas.microsoft.com/office/powerpoint/2010/main" val="35736424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22F1-6F38-48C8-B310-458CCD86749B}"/>
              </a:ext>
            </a:extLst>
          </p:cNvPr>
          <p:cNvSpPr>
            <a:spLocks noGrp="1"/>
          </p:cNvSpPr>
          <p:nvPr>
            <p:ph type="title"/>
          </p:nvPr>
        </p:nvSpPr>
        <p:spPr/>
        <p:txBody>
          <a:bodyPr>
            <a:normAutofit fontScale="90000"/>
          </a:bodyPr>
          <a:lstStyle/>
          <a:p>
            <a:pPr algn="ctr"/>
            <a:r>
              <a:rPr lang="en-US" dirty="0"/>
              <a:t>I passed, but where is my license?!!!! </a:t>
            </a:r>
          </a:p>
        </p:txBody>
      </p:sp>
      <p:sp>
        <p:nvSpPr>
          <p:cNvPr id="3" name="Content Placeholder 2">
            <a:extLst>
              <a:ext uri="{FF2B5EF4-FFF2-40B4-BE49-F238E27FC236}">
                <a16:creationId xmlns:a16="http://schemas.microsoft.com/office/drawing/2014/main" id="{575C2F0D-4F3E-42BE-AEDA-D385A4C9B7D0}"/>
              </a:ext>
            </a:extLst>
          </p:cNvPr>
          <p:cNvSpPr>
            <a:spLocks noGrp="1"/>
          </p:cNvSpPr>
          <p:nvPr>
            <p:ph idx="1"/>
          </p:nvPr>
        </p:nvSpPr>
        <p:spPr>
          <a:xfrm>
            <a:off x="589548" y="1793541"/>
            <a:ext cx="10515600" cy="4351338"/>
          </a:xfrm>
        </p:spPr>
        <p:txBody>
          <a:bodyPr/>
          <a:lstStyle/>
          <a:p>
            <a:r>
              <a:rPr lang="en-US" dirty="0"/>
              <a:t>Congratulations! </a:t>
            </a:r>
          </a:p>
          <a:p>
            <a:r>
              <a:rPr lang="en-US" dirty="0"/>
              <a:t>REMEMBER- Many factors determine licensure! </a:t>
            </a:r>
          </a:p>
          <a:p>
            <a:r>
              <a:rPr lang="en-US" dirty="0"/>
              <a:t>You can refer to your checklist at any time to see what is still needed! It is updated as we receive requirements! </a:t>
            </a:r>
          </a:p>
          <a:p>
            <a:r>
              <a:rPr lang="en-US" dirty="0"/>
              <a:t>You may have tested off an ATT, but we have not received an official transcript…</a:t>
            </a:r>
          </a:p>
          <a:p>
            <a:r>
              <a:rPr lang="en-US" dirty="0"/>
              <a:t>Your application could have gone to legal, and we are still waiting approval…</a:t>
            </a:r>
          </a:p>
          <a:p>
            <a:r>
              <a:rPr lang="en-US" dirty="0"/>
              <a:t>Or we may still be waiting on the results of your background check.</a:t>
            </a:r>
          </a:p>
        </p:txBody>
      </p:sp>
    </p:spTree>
    <p:extLst>
      <p:ext uri="{BB962C8B-B14F-4D97-AF65-F5344CB8AC3E}">
        <p14:creationId xmlns:p14="http://schemas.microsoft.com/office/powerpoint/2010/main" val="8263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22C9-69E6-4EEB-9BCB-71BDA8569108}"/>
              </a:ext>
            </a:extLst>
          </p:cNvPr>
          <p:cNvSpPr>
            <a:spLocks noGrp="1"/>
          </p:cNvSpPr>
          <p:nvPr>
            <p:ph type="title"/>
          </p:nvPr>
        </p:nvSpPr>
        <p:spPr>
          <a:xfrm>
            <a:off x="0" y="232120"/>
            <a:ext cx="8856921" cy="1056353"/>
          </a:xfrm>
        </p:spPr>
        <p:txBody>
          <a:bodyPr>
            <a:normAutofit/>
          </a:bodyPr>
          <a:lstStyle/>
          <a:p>
            <a:r>
              <a:rPr lang="en-US" dirty="0"/>
              <a:t>	Board &amp; Committee Meetings</a:t>
            </a:r>
          </a:p>
        </p:txBody>
      </p:sp>
      <p:sp>
        <p:nvSpPr>
          <p:cNvPr id="3" name="Content Placeholder 2">
            <a:extLst>
              <a:ext uri="{FF2B5EF4-FFF2-40B4-BE49-F238E27FC236}">
                <a16:creationId xmlns:a16="http://schemas.microsoft.com/office/drawing/2014/main" id="{CAE6F458-BEE1-41E7-B3EE-DA1012C741EF}"/>
              </a:ext>
            </a:extLst>
          </p:cNvPr>
          <p:cNvSpPr>
            <a:spLocks noGrp="1"/>
          </p:cNvSpPr>
          <p:nvPr>
            <p:ph idx="1"/>
          </p:nvPr>
        </p:nvSpPr>
        <p:spPr>
          <a:xfrm>
            <a:off x="640612" y="1754154"/>
            <a:ext cx="9856328" cy="4519053"/>
          </a:xfrm>
        </p:spPr>
        <p:txBody>
          <a:bodyPr>
            <a:normAutofit fontScale="70000" lnSpcReduction="20000"/>
          </a:bodyPr>
          <a:lstStyle/>
          <a:p>
            <a:r>
              <a:rPr lang="en-US" sz="5100" dirty="0"/>
              <a:t>Meeting dates are found on KSBN website:</a:t>
            </a:r>
          </a:p>
          <a:p>
            <a:pPr marL="0" indent="0">
              <a:buNone/>
            </a:pPr>
            <a:r>
              <a:rPr lang="en-US" sz="5100" dirty="0">
                <a:hlinkClick r:id="rId2"/>
              </a:rPr>
              <a:t>https://ksbn.kansas.gov/board-meetings/</a:t>
            </a:r>
            <a:endParaRPr lang="en-US" sz="5100" dirty="0"/>
          </a:p>
          <a:p>
            <a:endParaRPr lang="en-US" sz="4600" dirty="0"/>
          </a:p>
          <a:p>
            <a:r>
              <a:rPr lang="en-US" sz="5100" dirty="0"/>
              <a:t>Meeting schedule</a:t>
            </a:r>
          </a:p>
          <a:p>
            <a:r>
              <a:rPr lang="en-US" sz="5100" dirty="0"/>
              <a:t>Will also find Agendas, minutes and upcoming meeting packets at same location the week prior to the meetings</a:t>
            </a:r>
          </a:p>
          <a:p>
            <a:pPr marL="0" indent="0">
              <a:buNone/>
            </a:pPr>
            <a:r>
              <a:rPr lang="en-US" sz="5100" dirty="0"/>
              <a:t>   </a:t>
            </a:r>
            <a:endParaRPr lang="en-US" sz="4400" dirty="0"/>
          </a:p>
          <a:p>
            <a:pPr marL="0" indent="0">
              <a:buNone/>
            </a:pPr>
            <a:r>
              <a:rPr lang="en-US" sz="4400" dirty="0"/>
              <a:t>  </a:t>
            </a:r>
            <a:endParaRPr lang="en-US" dirty="0"/>
          </a:p>
        </p:txBody>
      </p:sp>
    </p:spTree>
    <p:extLst>
      <p:ext uri="{BB962C8B-B14F-4D97-AF65-F5344CB8AC3E}">
        <p14:creationId xmlns:p14="http://schemas.microsoft.com/office/powerpoint/2010/main" val="460179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35E81-3630-4C5F-A632-6083C88BD10F}"/>
              </a:ext>
            </a:extLst>
          </p:cNvPr>
          <p:cNvSpPr>
            <a:spLocks noGrp="1"/>
          </p:cNvSpPr>
          <p:nvPr>
            <p:ph type="title"/>
          </p:nvPr>
        </p:nvSpPr>
        <p:spPr>
          <a:xfrm>
            <a:off x="0" y="232120"/>
            <a:ext cx="6849687" cy="1593505"/>
          </a:xfrm>
        </p:spPr>
        <p:txBody>
          <a:bodyPr>
            <a:normAutofit fontScale="90000"/>
          </a:bodyPr>
          <a:lstStyle/>
          <a:p>
            <a:pPr algn="ctr"/>
            <a:r>
              <a:rPr lang="en-US" dirty="0"/>
              <a:t>I have my license!!...but I thought it was valid for two years?!</a:t>
            </a:r>
          </a:p>
        </p:txBody>
      </p:sp>
      <p:sp>
        <p:nvSpPr>
          <p:cNvPr id="3" name="Content Placeholder 2">
            <a:extLst>
              <a:ext uri="{FF2B5EF4-FFF2-40B4-BE49-F238E27FC236}">
                <a16:creationId xmlns:a16="http://schemas.microsoft.com/office/drawing/2014/main" id="{E88A6417-501B-43B6-9B3F-B1258281A569}"/>
              </a:ext>
            </a:extLst>
          </p:cNvPr>
          <p:cNvSpPr>
            <a:spLocks noGrp="1"/>
          </p:cNvSpPr>
          <p:nvPr>
            <p:ph idx="1"/>
          </p:nvPr>
        </p:nvSpPr>
        <p:spPr/>
        <p:txBody>
          <a:bodyPr/>
          <a:lstStyle/>
          <a:p>
            <a:r>
              <a:rPr lang="en-US" dirty="0"/>
              <a:t>Kansas renews according to the month and the year that you were born, and depending on when you are licensed, we must get you into the renewal cycle. Everyone’s expiration date is different! </a:t>
            </a:r>
          </a:p>
          <a:p>
            <a:r>
              <a:rPr lang="en-US" dirty="0"/>
              <a:t>Kansas will not issue a license for less than 6 months which means you may not get a full 2 years the first time the license is issued! </a:t>
            </a:r>
          </a:p>
          <a:p>
            <a:r>
              <a:rPr lang="en-US" dirty="0"/>
              <a:t>We do not pick people to get longer licensure dates! Be sure to check your expiration date and renew! You will get notice 90 days prior to renewal so be sure to keep the Board up to date with any address or email changes. (You can do this by signing in to the “My Portal” anytime.) </a:t>
            </a:r>
          </a:p>
        </p:txBody>
      </p:sp>
    </p:spTree>
    <p:extLst>
      <p:ext uri="{BB962C8B-B14F-4D97-AF65-F5344CB8AC3E}">
        <p14:creationId xmlns:p14="http://schemas.microsoft.com/office/powerpoint/2010/main" val="3990340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C006-1E05-4007-90A2-A2CA35483B90}"/>
              </a:ext>
            </a:extLst>
          </p:cNvPr>
          <p:cNvSpPr>
            <a:spLocks noGrp="1"/>
          </p:cNvSpPr>
          <p:nvPr>
            <p:ph type="title"/>
          </p:nvPr>
        </p:nvSpPr>
        <p:spPr/>
        <p:txBody>
          <a:bodyPr/>
          <a:lstStyle/>
          <a:p>
            <a:pPr algn="ctr"/>
            <a:r>
              <a:rPr lang="en-US" dirty="0"/>
              <a:t>But what about???...</a:t>
            </a:r>
          </a:p>
        </p:txBody>
      </p:sp>
      <p:sp>
        <p:nvSpPr>
          <p:cNvPr id="3" name="Content Placeholder 2">
            <a:extLst>
              <a:ext uri="{FF2B5EF4-FFF2-40B4-BE49-F238E27FC236}">
                <a16:creationId xmlns:a16="http://schemas.microsoft.com/office/drawing/2014/main" id="{AA182E77-F4B5-4AE9-A8BE-70EA44790686}"/>
              </a:ext>
            </a:extLst>
          </p:cNvPr>
          <p:cNvSpPr>
            <a:spLocks noGrp="1"/>
          </p:cNvSpPr>
          <p:nvPr>
            <p:ph sz="half" idx="1"/>
          </p:nvPr>
        </p:nvSpPr>
        <p:spPr/>
        <p:txBody>
          <a:bodyPr>
            <a:normAutofit fontScale="92500" lnSpcReduction="10000"/>
          </a:bodyPr>
          <a:lstStyle/>
          <a:p>
            <a:r>
              <a:rPr lang="en-US" b="1" u="sng" dirty="0"/>
              <a:t>I received a single state- but now want to apply for multistate?</a:t>
            </a:r>
          </a:p>
          <a:p>
            <a:r>
              <a:rPr lang="en-US" dirty="0"/>
              <a:t>You would need to submit a conversion application and another set of fingerprints for a background check. If you meet the ULR’s you would be eligible for the multistate. </a:t>
            </a:r>
          </a:p>
        </p:txBody>
      </p:sp>
      <p:sp>
        <p:nvSpPr>
          <p:cNvPr id="4" name="Content Placeholder 3">
            <a:extLst>
              <a:ext uri="{FF2B5EF4-FFF2-40B4-BE49-F238E27FC236}">
                <a16:creationId xmlns:a16="http://schemas.microsoft.com/office/drawing/2014/main" id="{EC54BCA7-4EC5-4585-AD47-64E3C9C9714B}"/>
              </a:ext>
            </a:extLst>
          </p:cNvPr>
          <p:cNvSpPr>
            <a:spLocks noGrp="1"/>
          </p:cNvSpPr>
          <p:nvPr>
            <p:ph sz="half" idx="2"/>
          </p:nvPr>
        </p:nvSpPr>
        <p:spPr/>
        <p:txBody>
          <a:bodyPr>
            <a:normAutofit fontScale="92500" lnSpcReduction="10000"/>
          </a:bodyPr>
          <a:lstStyle/>
          <a:p>
            <a:r>
              <a:rPr lang="en-US" b="1" u="sng" dirty="0"/>
              <a:t>Kansas is not my primary state of residence and I hold another states drivers license, can I still test here and be licensed?</a:t>
            </a:r>
          </a:p>
          <a:p>
            <a:r>
              <a:rPr lang="en-US" dirty="0"/>
              <a:t>Of course! You would only be eligible for single state here in Kansas unless you changed your drivers license OR you can reach out to your home state and apply for licensure there. (If your home state is a compact state you could use that license here in Kansas once it is issued.) </a:t>
            </a:r>
          </a:p>
          <a:p>
            <a:endParaRPr lang="en-US" dirty="0"/>
          </a:p>
        </p:txBody>
      </p:sp>
    </p:spTree>
    <p:extLst>
      <p:ext uri="{BB962C8B-B14F-4D97-AF65-F5344CB8AC3E}">
        <p14:creationId xmlns:p14="http://schemas.microsoft.com/office/powerpoint/2010/main" val="2362443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D04DB7-69A9-41C4-9C7A-B641CD9D11CB}"/>
              </a:ext>
            </a:extLst>
          </p:cNvPr>
          <p:cNvSpPr>
            <a:spLocks noGrp="1"/>
          </p:cNvSpPr>
          <p:nvPr>
            <p:ph sz="half" idx="1"/>
          </p:nvPr>
        </p:nvSpPr>
        <p:spPr>
          <a:xfrm>
            <a:off x="447505" y="548640"/>
            <a:ext cx="5181600" cy="5628323"/>
          </a:xfrm>
        </p:spPr>
        <p:txBody>
          <a:bodyPr>
            <a:normAutofit lnSpcReduction="10000"/>
          </a:bodyPr>
          <a:lstStyle/>
          <a:p>
            <a:r>
              <a:rPr lang="en-US" b="1" u="sng" dirty="0"/>
              <a:t>I am moving to another compact state…what happens to my Kansas multistate?</a:t>
            </a:r>
          </a:p>
          <a:p>
            <a:r>
              <a:rPr lang="en-US" dirty="0"/>
              <a:t>You can start work on your Kansas multistate license right after moving! But you do need to contact the Board of Nursing in the state that you moved to as you do have to obtain compact licensure through that state. You cannot hold two compact licenses and once you change your primary state of residence you must change your license. </a:t>
            </a:r>
          </a:p>
        </p:txBody>
      </p:sp>
      <p:sp>
        <p:nvSpPr>
          <p:cNvPr id="4" name="Content Placeholder 3">
            <a:extLst>
              <a:ext uri="{FF2B5EF4-FFF2-40B4-BE49-F238E27FC236}">
                <a16:creationId xmlns:a16="http://schemas.microsoft.com/office/drawing/2014/main" id="{F89D30F4-7819-4626-AFEE-1FC3F39C212D}"/>
              </a:ext>
            </a:extLst>
          </p:cNvPr>
          <p:cNvSpPr>
            <a:spLocks noGrp="1"/>
          </p:cNvSpPr>
          <p:nvPr>
            <p:ph sz="half" idx="2"/>
          </p:nvPr>
        </p:nvSpPr>
        <p:spPr>
          <a:xfrm>
            <a:off x="6172200" y="548640"/>
            <a:ext cx="5181600" cy="5628323"/>
          </a:xfrm>
        </p:spPr>
        <p:txBody>
          <a:bodyPr>
            <a:normAutofit lnSpcReduction="10000"/>
          </a:bodyPr>
          <a:lstStyle/>
          <a:p>
            <a:r>
              <a:rPr lang="en-US" b="1" u="sng" dirty="0"/>
              <a:t>I have a Kansas single state license and am moving to another state that is not compact…what happens to my license?</a:t>
            </a:r>
          </a:p>
          <a:p>
            <a:r>
              <a:rPr lang="en-US" dirty="0"/>
              <a:t>Nothing! If you continue to renew, your Kansas license will be active, but you cannot use that license to work in another state. If you choose not to renew the license will go into a lapsed status. You would need to contact the Board of nursing in the state that you moved too, to obtain licensure in that state. </a:t>
            </a:r>
          </a:p>
        </p:txBody>
      </p:sp>
    </p:spTree>
    <p:extLst>
      <p:ext uri="{BB962C8B-B14F-4D97-AF65-F5344CB8AC3E}">
        <p14:creationId xmlns:p14="http://schemas.microsoft.com/office/powerpoint/2010/main" val="35213853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D392-23AE-4FEB-A13C-DDDF258093D1}"/>
              </a:ext>
            </a:extLst>
          </p:cNvPr>
          <p:cNvSpPr>
            <a:spLocks noGrp="1"/>
          </p:cNvSpPr>
          <p:nvPr>
            <p:ph type="title"/>
          </p:nvPr>
        </p:nvSpPr>
        <p:spPr/>
        <p:txBody>
          <a:bodyPr>
            <a:normAutofit/>
          </a:bodyPr>
          <a:lstStyle/>
          <a:p>
            <a:pPr algn="ctr"/>
            <a:r>
              <a:rPr lang="en-US" dirty="0"/>
              <a:t>That was a lot of information! </a:t>
            </a:r>
          </a:p>
        </p:txBody>
      </p:sp>
      <p:sp>
        <p:nvSpPr>
          <p:cNvPr id="3" name="Content Placeholder 2">
            <a:extLst>
              <a:ext uri="{FF2B5EF4-FFF2-40B4-BE49-F238E27FC236}">
                <a16:creationId xmlns:a16="http://schemas.microsoft.com/office/drawing/2014/main" id="{C9BCCA59-CC56-4E32-BCD4-242C6F9A594F}"/>
              </a:ext>
            </a:extLst>
          </p:cNvPr>
          <p:cNvSpPr>
            <a:spLocks noGrp="1"/>
          </p:cNvSpPr>
          <p:nvPr>
            <p:ph idx="1"/>
          </p:nvPr>
        </p:nvSpPr>
        <p:spPr/>
        <p:txBody>
          <a:bodyPr/>
          <a:lstStyle/>
          <a:p>
            <a:pPr algn="ctr"/>
            <a:r>
              <a:rPr lang="en-US" sz="3600" dirty="0"/>
              <a:t>Please reach out if there are any questions! </a:t>
            </a:r>
          </a:p>
          <a:p>
            <a:pPr algn="ctr"/>
            <a:r>
              <a:rPr lang="en-US" dirty="0"/>
              <a:t>RaeAnn Byrd, CPM</a:t>
            </a:r>
          </a:p>
          <a:p>
            <a:pPr algn="ctr"/>
            <a:r>
              <a:rPr lang="en-US" dirty="0"/>
              <a:t>Kansas Board of Nursing</a:t>
            </a:r>
          </a:p>
          <a:p>
            <a:pPr algn="ctr"/>
            <a:r>
              <a:rPr lang="en-US" dirty="0"/>
              <a:t>785-296-6573</a:t>
            </a:r>
          </a:p>
          <a:p>
            <a:pPr algn="ctr"/>
            <a:r>
              <a:rPr lang="en-US" dirty="0">
                <a:hlinkClick r:id="rId2"/>
              </a:rPr>
              <a:t>Raeann.byrd@ks.gov</a:t>
            </a:r>
            <a:r>
              <a:rPr lang="en-US" dirty="0"/>
              <a:t> </a:t>
            </a:r>
          </a:p>
        </p:txBody>
      </p:sp>
    </p:spTree>
    <p:extLst>
      <p:ext uri="{BB962C8B-B14F-4D97-AF65-F5344CB8AC3E}">
        <p14:creationId xmlns:p14="http://schemas.microsoft.com/office/powerpoint/2010/main" val="643882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32120"/>
            <a:ext cx="6848669" cy="1056353"/>
          </a:xfrm>
        </p:spPr>
        <p:txBody>
          <a:bodyPr>
            <a:normAutofit/>
          </a:bodyPr>
          <a:lstStyle/>
          <a:p>
            <a:r>
              <a:rPr lang="en-US" sz="3200" dirty="0">
                <a:latin typeface="Times New Roman" pitchFamily="18" charset="0"/>
              </a:rPr>
              <a:t>  </a:t>
            </a:r>
            <a:r>
              <a:rPr lang="en-US" sz="3800" dirty="0">
                <a:latin typeface="Times New Roman" pitchFamily="18" charset="0"/>
              </a:rPr>
              <a:t>     </a:t>
            </a:r>
            <a:r>
              <a:rPr lang="en-US" sz="3800" dirty="0"/>
              <a:t>Helpful Hints for Graduates</a:t>
            </a:r>
          </a:p>
        </p:txBody>
      </p:sp>
      <p:sp>
        <p:nvSpPr>
          <p:cNvPr id="6147" name="Rectangle 3"/>
          <p:cNvSpPr>
            <a:spLocks noGrp="1" noChangeArrowheads="1"/>
          </p:cNvSpPr>
          <p:nvPr>
            <p:ph type="body" idx="1"/>
          </p:nvPr>
        </p:nvSpPr>
        <p:spPr>
          <a:xfrm>
            <a:off x="586272" y="1798228"/>
            <a:ext cx="9556104" cy="4678362"/>
          </a:xfrm>
        </p:spPr>
        <p:txBody>
          <a:bodyPr>
            <a:normAutofit/>
          </a:bodyPr>
          <a:lstStyle/>
          <a:p>
            <a:pPr>
              <a:spcBef>
                <a:spcPts val="600"/>
              </a:spcBef>
              <a:spcAft>
                <a:spcPts val="1200"/>
              </a:spcAft>
            </a:pPr>
            <a:r>
              <a:rPr lang="en-US" sz="3600" dirty="0">
                <a:cs typeface="Times New Roman" panose="02020603050405020304" pitchFamily="18" charset="0"/>
              </a:rPr>
              <a:t>Submit </a:t>
            </a:r>
            <a:r>
              <a:rPr lang="en-US" sz="3600" b="1" dirty="0">
                <a:cs typeface="Times New Roman" panose="02020603050405020304" pitchFamily="18" charset="0"/>
              </a:rPr>
              <a:t>KSBN Application + Fingerprints </a:t>
            </a:r>
            <a:r>
              <a:rPr lang="en-US" sz="3600" dirty="0">
                <a:cs typeface="Times New Roman" panose="02020603050405020304" pitchFamily="18" charset="0"/>
              </a:rPr>
              <a:t>at same time (fingerprints need to be tied to an application)</a:t>
            </a:r>
          </a:p>
          <a:p>
            <a:pPr>
              <a:spcBef>
                <a:spcPts val="600"/>
              </a:spcBef>
              <a:spcAft>
                <a:spcPts val="1200"/>
              </a:spcAft>
            </a:pPr>
            <a:r>
              <a:rPr lang="en-US" sz="3600" dirty="0">
                <a:cs typeface="Times New Roman" panose="02020603050405020304" pitchFamily="18" charset="0"/>
              </a:rPr>
              <a:t>Pay all </a:t>
            </a:r>
            <a:r>
              <a:rPr lang="en-US" sz="3600" b="1" dirty="0">
                <a:cs typeface="Times New Roman" panose="02020603050405020304" pitchFamily="18" charset="0"/>
              </a:rPr>
              <a:t>Fees</a:t>
            </a:r>
          </a:p>
          <a:p>
            <a:pPr>
              <a:spcBef>
                <a:spcPts val="600"/>
              </a:spcBef>
              <a:spcAft>
                <a:spcPts val="1200"/>
              </a:spcAft>
            </a:pPr>
            <a:r>
              <a:rPr lang="en-US" sz="3600" dirty="0">
                <a:cs typeface="Times New Roman" panose="02020603050405020304" pitchFamily="18" charset="0"/>
              </a:rPr>
              <a:t>If there is a </a:t>
            </a:r>
            <a:r>
              <a:rPr lang="en-US" sz="3600" b="1" dirty="0">
                <a:cs typeface="Times New Roman" panose="02020603050405020304" pitchFamily="18" charset="0"/>
              </a:rPr>
              <a:t>KNOWN</a:t>
            </a:r>
            <a:r>
              <a:rPr lang="en-US" sz="3600" dirty="0">
                <a:cs typeface="Times New Roman" panose="02020603050405020304" pitchFamily="18" charset="0"/>
              </a:rPr>
              <a:t> legal history – address sooner, not later</a:t>
            </a:r>
          </a:p>
          <a:p>
            <a:pPr marL="0" indent="0">
              <a:buNone/>
            </a:pPr>
            <a:endParaRPr lang="en-US" dirty="0">
              <a:solidFill>
                <a:srgbClr val="FF0000"/>
              </a:solidFill>
              <a:latin typeface="Times New Roman" pitchFamily="18" charset="0"/>
            </a:endParaRPr>
          </a:p>
        </p:txBody>
      </p:sp>
      <p:sp>
        <p:nvSpPr>
          <p:cNvPr id="6149" name="Line 5"/>
          <p:cNvSpPr>
            <a:spLocks noChangeShapeType="1"/>
          </p:cNvSpPr>
          <p:nvPr/>
        </p:nvSpPr>
        <p:spPr bwMode="auto">
          <a:xfrm>
            <a:off x="1676400" y="1676400"/>
            <a:ext cx="8763000" cy="0"/>
          </a:xfrm>
          <a:prstGeom prst="line">
            <a:avLst/>
          </a:prstGeom>
          <a:noFill/>
          <a:ln w="127000">
            <a:solidFill>
              <a:srgbClr val="AABCD4"/>
            </a:solidFill>
            <a:round/>
            <a:headEnd/>
            <a:tailEnd/>
          </a:ln>
          <a:effectLst/>
        </p:spPr>
        <p:txBody>
          <a:bodyPr/>
          <a:lstStyle/>
          <a:p>
            <a:endParaRPr lang="en-US"/>
          </a:p>
        </p:txBody>
      </p:sp>
    </p:spTree>
    <p:extLst>
      <p:ext uri="{BB962C8B-B14F-4D97-AF65-F5344CB8AC3E}">
        <p14:creationId xmlns:p14="http://schemas.microsoft.com/office/powerpoint/2010/main" val="24745529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EE96-41EF-407F-A3FE-FD4E73621534}"/>
              </a:ext>
            </a:extLst>
          </p:cNvPr>
          <p:cNvSpPr>
            <a:spLocks noGrp="1"/>
          </p:cNvSpPr>
          <p:nvPr>
            <p:ph type="title"/>
          </p:nvPr>
        </p:nvSpPr>
        <p:spPr>
          <a:xfrm>
            <a:off x="-1" y="232120"/>
            <a:ext cx="7411453" cy="1056353"/>
          </a:xfrm>
        </p:spPr>
        <p:txBody>
          <a:bodyPr>
            <a:normAutofit/>
          </a:bodyPr>
          <a:lstStyle/>
          <a:p>
            <a:r>
              <a:rPr lang="en-US" dirty="0"/>
              <a:t> Applications with Legal History</a:t>
            </a:r>
          </a:p>
        </p:txBody>
      </p:sp>
      <p:sp>
        <p:nvSpPr>
          <p:cNvPr id="3" name="Content Placeholder 2">
            <a:extLst>
              <a:ext uri="{FF2B5EF4-FFF2-40B4-BE49-F238E27FC236}">
                <a16:creationId xmlns:a16="http://schemas.microsoft.com/office/drawing/2014/main" id="{FF9AF57E-E8DA-4C71-A0B9-38F4BFE5A5AC}"/>
              </a:ext>
            </a:extLst>
          </p:cNvPr>
          <p:cNvSpPr>
            <a:spLocks noGrp="1"/>
          </p:cNvSpPr>
          <p:nvPr>
            <p:ph idx="1"/>
          </p:nvPr>
        </p:nvSpPr>
        <p:spPr>
          <a:xfrm>
            <a:off x="766010" y="1636295"/>
            <a:ext cx="10062411" cy="4508584"/>
          </a:xfrm>
        </p:spPr>
        <p:txBody>
          <a:bodyPr>
            <a:normAutofit fontScale="92500" lnSpcReduction="20000"/>
          </a:bodyPr>
          <a:lstStyle/>
          <a:p>
            <a:pPr marL="0" marR="0" indent="0">
              <a:spcBef>
                <a:spcPts val="0"/>
              </a:spcBef>
              <a:spcAft>
                <a:spcPts val="0"/>
              </a:spcAft>
              <a:buNone/>
            </a:pPr>
            <a:endParaRPr lang="en-US" sz="1100" dirty="0">
              <a:effectLst/>
              <a:latin typeface="Calibri" panose="020F0502020204030204" pitchFamily="34" charset="0"/>
              <a:ea typeface="Calibri" panose="020F0502020204030204" pitchFamily="34" charset="0"/>
            </a:endParaRPr>
          </a:p>
          <a:p>
            <a:pPr marR="0" lvl="0">
              <a:spcBef>
                <a:spcPts val="600"/>
              </a:spcBef>
              <a:spcAft>
                <a:spcPts val="1200"/>
              </a:spcAft>
            </a:pPr>
            <a:r>
              <a:rPr lang="en-US" dirty="0">
                <a:effectLst/>
                <a:latin typeface="Calibri" panose="020F0502020204030204" pitchFamily="34" charset="0"/>
                <a:ea typeface="Times New Roman" panose="02020603050405020304" pitchFamily="18" charset="0"/>
              </a:rPr>
              <a:t>Having been convicted of a misdemeanor or felony will cause the application to receive a legal review </a:t>
            </a:r>
            <a:endParaRPr lang="en-US" dirty="0">
              <a:effectLst/>
              <a:latin typeface="Calibri" panose="020F0502020204030204" pitchFamily="34" charset="0"/>
              <a:ea typeface="Calibri" panose="020F0502020204030204" pitchFamily="34" charset="0"/>
            </a:endParaRPr>
          </a:p>
          <a:p>
            <a:pPr marR="0" lvl="0">
              <a:spcBef>
                <a:spcPts val="600"/>
              </a:spcBef>
              <a:spcAft>
                <a:spcPts val="1200"/>
              </a:spcAft>
            </a:pPr>
            <a:r>
              <a:rPr lang="en-US" dirty="0">
                <a:effectLst/>
                <a:latin typeface="Calibri" panose="020F0502020204030204" pitchFamily="34" charset="0"/>
                <a:ea typeface="Times New Roman" panose="02020603050405020304" pitchFamily="18" charset="0"/>
              </a:rPr>
              <a:t>This will occur for an answer of YES on the application for any legal question and/or the background check reveals a conviction. </a:t>
            </a:r>
            <a:endParaRPr lang="en-US" dirty="0">
              <a:effectLst/>
              <a:latin typeface="Calibri" panose="020F0502020204030204" pitchFamily="34" charset="0"/>
              <a:ea typeface="Calibri" panose="020F0502020204030204" pitchFamily="34" charset="0"/>
            </a:endParaRPr>
          </a:p>
          <a:p>
            <a:pPr marR="0" lvl="0">
              <a:spcBef>
                <a:spcPts val="600"/>
              </a:spcBef>
              <a:spcAft>
                <a:spcPts val="1200"/>
              </a:spcAft>
            </a:pPr>
            <a:r>
              <a:rPr lang="en-US" dirty="0">
                <a:effectLst/>
                <a:latin typeface="Calibri" panose="020F0502020204030204" pitchFamily="34" charset="0"/>
                <a:ea typeface="Times New Roman" panose="02020603050405020304" pitchFamily="18" charset="0"/>
              </a:rPr>
              <a:t>Documents must be received from the applicant </a:t>
            </a:r>
            <a:r>
              <a:rPr lang="en-US" u="sng" dirty="0">
                <a:effectLst/>
                <a:latin typeface="Calibri" panose="020F0502020204030204" pitchFamily="34" charset="0"/>
                <a:ea typeface="Times New Roman" panose="02020603050405020304" pitchFamily="18" charset="0"/>
              </a:rPr>
              <a:t>before</a:t>
            </a:r>
            <a:r>
              <a:rPr lang="en-US" dirty="0">
                <a:effectLst/>
                <a:latin typeface="Calibri" panose="020F0502020204030204" pitchFamily="34" charset="0"/>
                <a:ea typeface="Times New Roman" panose="02020603050405020304" pitchFamily="18" charset="0"/>
              </a:rPr>
              <a:t> the application will be presented for decision</a:t>
            </a:r>
            <a:endParaRPr lang="en-US" dirty="0">
              <a:effectLst/>
              <a:latin typeface="Calibri" panose="020F0502020204030204" pitchFamily="34" charset="0"/>
              <a:ea typeface="Calibri" panose="020F0502020204030204" pitchFamily="34" charset="0"/>
            </a:endParaRPr>
          </a:p>
          <a:p>
            <a:pPr marR="0" lvl="1">
              <a:spcBef>
                <a:spcPts val="600"/>
              </a:spcBef>
              <a:spcAft>
                <a:spcPts val="1200"/>
              </a:spcAft>
              <a:buFont typeface="Wingdings" panose="05000000000000000000" pitchFamily="2" charset="2"/>
              <a:buChar char="ü"/>
            </a:pPr>
            <a:r>
              <a:rPr lang="en-US" sz="2600" dirty="0">
                <a:effectLst/>
                <a:latin typeface="Calibri" panose="020F0502020204030204" pitchFamily="34" charset="0"/>
                <a:ea typeface="Times New Roman" panose="02020603050405020304" pitchFamily="18" charset="0"/>
              </a:rPr>
              <a:t>Certified dated court documents for any conviction must be received. </a:t>
            </a:r>
            <a:endParaRPr lang="en-US" sz="2600" dirty="0">
              <a:effectLst/>
              <a:latin typeface="Calibri" panose="020F0502020204030204" pitchFamily="34" charset="0"/>
              <a:ea typeface="Calibri" panose="020F0502020204030204" pitchFamily="34" charset="0"/>
            </a:endParaRPr>
          </a:p>
          <a:p>
            <a:pPr marR="0" lvl="1">
              <a:spcBef>
                <a:spcPts val="600"/>
              </a:spcBef>
              <a:spcAft>
                <a:spcPts val="1200"/>
              </a:spcAft>
              <a:buFont typeface="Wingdings" panose="05000000000000000000" pitchFamily="2" charset="2"/>
              <a:buChar char="ü"/>
            </a:pPr>
            <a:r>
              <a:rPr lang="en-US" sz="2600" dirty="0">
                <a:effectLst/>
                <a:latin typeface="Calibri" panose="020F0502020204030204" pitchFamily="34" charset="0"/>
                <a:ea typeface="Times New Roman" panose="02020603050405020304" pitchFamily="18" charset="0"/>
              </a:rPr>
              <a:t>An Explanatory Letter by the applicant must be received. </a:t>
            </a:r>
            <a:endParaRPr lang="en-US" sz="2600" dirty="0">
              <a:effectLst/>
              <a:latin typeface="Calibri" panose="020F0502020204030204" pitchFamily="34" charset="0"/>
              <a:ea typeface="Calibri" panose="020F0502020204030204" pitchFamily="34" charset="0"/>
            </a:endParaRPr>
          </a:p>
          <a:p>
            <a:pPr marR="0" lvl="0">
              <a:spcBef>
                <a:spcPts val="600"/>
              </a:spcBef>
              <a:spcAft>
                <a:spcPts val="1200"/>
              </a:spcAft>
            </a:pPr>
            <a:r>
              <a:rPr lang="en-US" dirty="0">
                <a:effectLst/>
                <a:latin typeface="Calibri" panose="020F0502020204030204" pitchFamily="34" charset="0"/>
                <a:ea typeface="Times New Roman" panose="02020603050405020304" pitchFamily="18" charset="0"/>
              </a:rPr>
              <a:t>KSBN does not give legal advice nor will look at a background prior to an application for licensure</a:t>
            </a:r>
            <a:endParaRPr lang="en-US"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229275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1B55-8E06-4CCA-B994-B0CF13FE97C3}"/>
              </a:ext>
            </a:extLst>
          </p:cNvPr>
          <p:cNvSpPr>
            <a:spLocks noGrp="1"/>
          </p:cNvSpPr>
          <p:nvPr>
            <p:ph type="title"/>
          </p:nvPr>
        </p:nvSpPr>
        <p:spPr>
          <a:xfrm>
            <a:off x="0" y="232120"/>
            <a:ext cx="7122695" cy="1056353"/>
          </a:xfrm>
        </p:spPr>
        <p:txBody>
          <a:bodyPr>
            <a:normAutofit fontScale="90000"/>
          </a:bodyPr>
          <a:lstStyle/>
          <a:p>
            <a:r>
              <a:rPr lang="en-US" dirty="0"/>
              <a:t> Most Common Application Errors</a:t>
            </a:r>
          </a:p>
        </p:txBody>
      </p:sp>
      <p:sp>
        <p:nvSpPr>
          <p:cNvPr id="3" name="Content Placeholder 2">
            <a:extLst>
              <a:ext uri="{FF2B5EF4-FFF2-40B4-BE49-F238E27FC236}">
                <a16:creationId xmlns:a16="http://schemas.microsoft.com/office/drawing/2014/main" id="{FE799E20-54A9-4316-81F9-1C70F175C760}"/>
              </a:ext>
            </a:extLst>
          </p:cNvPr>
          <p:cNvSpPr>
            <a:spLocks noGrp="1"/>
          </p:cNvSpPr>
          <p:nvPr>
            <p:ph idx="1"/>
          </p:nvPr>
        </p:nvSpPr>
        <p:spPr>
          <a:xfrm>
            <a:off x="517358" y="1929899"/>
            <a:ext cx="10046368" cy="4351338"/>
          </a:xfrm>
        </p:spPr>
        <p:txBody>
          <a:bodyPr>
            <a:normAutofit fontScale="92500" lnSpcReduction="10000"/>
          </a:bodyPr>
          <a:lstStyle/>
          <a:p>
            <a:pPr>
              <a:spcBef>
                <a:spcPts val="0"/>
              </a:spcBef>
            </a:pPr>
            <a:r>
              <a:rPr lang="en-US" dirty="0">
                <a:effectLst/>
                <a:latin typeface="Calibri" panose="020F0502020204030204" pitchFamily="34" charset="0"/>
                <a:ea typeface="Times New Roman" panose="02020603050405020304" pitchFamily="18" charset="0"/>
              </a:rPr>
              <a:t>“Monitoring” question – “Are you currently participating in a monitoring program approved by a licensing board?”</a:t>
            </a:r>
          </a:p>
          <a:p>
            <a:pPr marL="0" indent="0">
              <a:spcBef>
                <a:spcPts val="0"/>
              </a:spcBef>
              <a:buNone/>
            </a:pPr>
            <a:endParaRPr lang="en-US" dirty="0">
              <a:effectLst/>
              <a:latin typeface="Calibri" panose="020F0502020204030204" pitchFamily="34" charset="0"/>
              <a:ea typeface="Calibri" panose="020F0502020204030204" pitchFamily="34" charset="0"/>
            </a:endParaRPr>
          </a:p>
          <a:p>
            <a:pPr>
              <a:spcBef>
                <a:spcPts val="0"/>
              </a:spcBef>
            </a:pPr>
            <a:r>
              <a:rPr lang="en-US" dirty="0">
                <a:effectLst/>
                <a:latin typeface="Calibri" panose="020F0502020204030204" pitchFamily="34" charset="0"/>
                <a:ea typeface="Times New Roman" panose="02020603050405020304" pitchFamily="18" charset="0"/>
              </a:rPr>
              <a:t>The </a:t>
            </a:r>
            <a:r>
              <a:rPr lang="en-US" u="sng" dirty="0">
                <a:effectLst/>
                <a:latin typeface="Calibri" panose="020F0502020204030204" pitchFamily="34" charset="0"/>
                <a:ea typeface="Times New Roman" panose="02020603050405020304" pitchFamily="18" charset="0"/>
              </a:rPr>
              <a:t>only monitoring program </a:t>
            </a:r>
            <a:r>
              <a:rPr lang="en-US" dirty="0">
                <a:effectLst/>
                <a:latin typeface="Calibri" panose="020F0502020204030204" pitchFamily="34" charset="0"/>
                <a:ea typeface="Times New Roman" panose="02020603050405020304" pitchFamily="18" charset="0"/>
              </a:rPr>
              <a:t>approved by KSBN is the Kansas Nurse Assistance Program (KNAP) which works with licensees who have a chemical dependency and/or mental health condition. </a:t>
            </a:r>
            <a:endParaRPr lang="en-US" dirty="0">
              <a:effectLst/>
              <a:latin typeface="Calibri" panose="020F0502020204030204" pitchFamily="34" charset="0"/>
              <a:ea typeface="Calibri" panose="020F0502020204030204" pitchFamily="34" charset="0"/>
            </a:endParaRPr>
          </a:p>
          <a:p>
            <a:pPr marL="0" indent="0">
              <a:spcBef>
                <a:spcPts val="0"/>
              </a:spcBef>
              <a:buNone/>
            </a:pPr>
            <a:endParaRPr lang="en-US" dirty="0">
              <a:effectLst/>
              <a:latin typeface="Calibri" panose="020F0502020204030204" pitchFamily="34" charset="0"/>
              <a:ea typeface="Calibri" panose="020F0502020204030204" pitchFamily="34" charset="0"/>
            </a:endParaRPr>
          </a:p>
          <a:p>
            <a:pPr>
              <a:spcBef>
                <a:spcPts val="0"/>
              </a:spcBef>
            </a:pPr>
            <a:r>
              <a:rPr lang="en-US" dirty="0">
                <a:effectLst/>
                <a:latin typeface="Calibri" panose="020F0502020204030204" pitchFamily="34" charset="0"/>
                <a:ea typeface="Times New Roman" panose="02020603050405020304" pitchFamily="18" charset="0"/>
              </a:rPr>
              <a:t>Please use a </a:t>
            </a:r>
            <a:r>
              <a:rPr lang="en-US" u="sng" dirty="0">
                <a:effectLst/>
                <a:latin typeface="Calibri" panose="020F0502020204030204" pitchFamily="34" charset="0"/>
                <a:ea typeface="Times New Roman" panose="02020603050405020304" pitchFamily="18" charset="0"/>
              </a:rPr>
              <a:t>computer</a:t>
            </a:r>
            <a:r>
              <a:rPr lang="en-US" dirty="0">
                <a:effectLst/>
                <a:latin typeface="Calibri" panose="020F0502020204030204" pitchFamily="34" charset="0"/>
                <a:ea typeface="Times New Roman" panose="02020603050405020304" pitchFamily="18" charset="0"/>
              </a:rPr>
              <a:t> (not phone) to complete a licensing application. </a:t>
            </a:r>
            <a:endParaRPr lang="en-US" dirty="0">
              <a:effectLst/>
              <a:latin typeface="Calibri" panose="020F0502020204030204" pitchFamily="34" charset="0"/>
              <a:ea typeface="Calibri" panose="020F0502020204030204" pitchFamily="34" charset="0"/>
            </a:endParaRPr>
          </a:p>
          <a:p>
            <a:pPr marL="0" indent="0">
              <a:spcBef>
                <a:spcPts val="0"/>
              </a:spcBef>
              <a:buNone/>
            </a:pPr>
            <a:endParaRPr lang="en-US" dirty="0">
              <a:effectLst/>
              <a:latin typeface="Calibri" panose="020F0502020204030204" pitchFamily="34" charset="0"/>
              <a:ea typeface="Calibri" panose="020F0502020204030204" pitchFamily="34" charset="0"/>
            </a:endParaRPr>
          </a:p>
          <a:p>
            <a:pPr>
              <a:spcBef>
                <a:spcPts val="0"/>
              </a:spcBef>
            </a:pPr>
            <a:r>
              <a:rPr lang="en-US" dirty="0">
                <a:effectLst/>
                <a:latin typeface="Calibri" panose="020F0502020204030204" pitchFamily="34" charset="0"/>
                <a:ea typeface="Times New Roman" panose="02020603050405020304" pitchFamily="18" charset="0"/>
              </a:rPr>
              <a:t>Do not assume that once you submit certified dated court documents to a regulatory agency that you can always request them back. It is the nurse’s responsibility to maintain their own documents. </a:t>
            </a:r>
            <a:endParaRPr lang="en-US"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2109550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5886-6950-46AB-B5A9-BBB0B14A682B}"/>
              </a:ext>
            </a:extLst>
          </p:cNvPr>
          <p:cNvSpPr>
            <a:spLocks noGrp="1"/>
          </p:cNvSpPr>
          <p:nvPr>
            <p:ph type="title"/>
          </p:nvPr>
        </p:nvSpPr>
        <p:spPr>
          <a:xfrm>
            <a:off x="170120" y="232120"/>
            <a:ext cx="7719237" cy="1056353"/>
          </a:xfrm>
        </p:spPr>
        <p:txBody>
          <a:bodyPr>
            <a:normAutofit fontScale="90000"/>
          </a:bodyPr>
          <a:lstStyle/>
          <a:p>
            <a:r>
              <a:rPr lang="en-US" dirty="0"/>
              <a:t> Accommodations for NCLEX Testing</a:t>
            </a:r>
          </a:p>
        </p:txBody>
      </p:sp>
      <p:sp>
        <p:nvSpPr>
          <p:cNvPr id="3" name="Content Placeholder 2">
            <a:extLst>
              <a:ext uri="{FF2B5EF4-FFF2-40B4-BE49-F238E27FC236}">
                <a16:creationId xmlns:a16="http://schemas.microsoft.com/office/drawing/2014/main" id="{721AE05A-7A5C-47D5-8621-5651BB1CB70F}"/>
              </a:ext>
            </a:extLst>
          </p:cNvPr>
          <p:cNvSpPr>
            <a:spLocks noGrp="1"/>
          </p:cNvSpPr>
          <p:nvPr>
            <p:ph idx="1"/>
          </p:nvPr>
        </p:nvSpPr>
        <p:spPr>
          <a:xfrm>
            <a:off x="838200" y="1868156"/>
            <a:ext cx="10515600" cy="4351338"/>
          </a:xfrm>
        </p:spPr>
        <p:txBody>
          <a:bodyPr/>
          <a:lstStyle/>
          <a:p>
            <a:r>
              <a:rPr lang="en-US" sz="3200" dirty="0"/>
              <a:t>Information is on KSBN website:  </a:t>
            </a:r>
            <a:r>
              <a:rPr lang="en-US" sz="3200" dirty="0">
                <a:hlinkClick r:id="rId2"/>
              </a:rPr>
              <a:t>https://ksbn.kansas.gov/nclex-accommodations/</a:t>
            </a:r>
            <a:r>
              <a:rPr lang="en-US" sz="3200" dirty="0"/>
              <a:t> </a:t>
            </a:r>
          </a:p>
          <a:p>
            <a:pPr marL="0" indent="0">
              <a:buNone/>
            </a:pPr>
            <a:endParaRPr lang="en-US" sz="2000" dirty="0"/>
          </a:p>
          <a:p>
            <a:r>
              <a:rPr lang="en-US" sz="3200" dirty="0"/>
              <a:t>Documentation must be submitted to KSBN </a:t>
            </a:r>
            <a:r>
              <a:rPr lang="en-US" sz="3200" b="1" dirty="0"/>
              <a:t>within 15 calendar days</a:t>
            </a:r>
            <a:r>
              <a:rPr lang="en-US" sz="3200" dirty="0"/>
              <a:t> of the initial license application being submitted</a:t>
            </a:r>
          </a:p>
          <a:p>
            <a:r>
              <a:rPr lang="en-US" sz="3200" dirty="0"/>
              <a:t>Investigative area reviews Accommodation requests</a:t>
            </a:r>
          </a:p>
        </p:txBody>
      </p:sp>
    </p:spTree>
    <p:extLst>
      <p:ext uri="{BB962C8B-B14F-4D97-AF65-F5344CB8AC3E}">
        <p14:creationId xmlns:p14="http://schemas.microsoft.com/office/powerpoint/2010/main" val="13982395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5886-6950-46AB-B5A9-BBB0B14A682B}"/>
              </a:ext>
            </a:extLst>
          </p:cNvPr>
          <p:cNvSpPr>
            <a:spLocks noGrp="1"/>
          </p:cNvSpPr>
          <p:nvPr>
            <p:ph type="title"/>
          </p:nvPr>
        </p:nvSpPr>
        <p:spPr>
          <a:xfrm>
            <a:off x="170120" y="232120"/>
            <a:ext cx="7719237" cy="1056353"/>
          </a:xfrm>
        </p:spPr>
        <p:txBody>
          <a:bodyPr>
            <a:normAutofit fontScale="90000"/>
          </a:bodyPr>
          <a:lstStyle/>
          <a:p>
            <a:r>
              <a:rPr lang="en-US" dirty="0"/>
              <a:t> Accommodations for NCLEX Testing</a:t>
            </a:r>
          </a:p>
        </p:txBody>
      </p:sp>
      <p:sp>
        <p:nvSpPr>
          <p:cNvPr id="3" name="Content Placeholder 2">
            <a:extLst>
              <a:ext uri="{FF2B5EF4-FFF2-40B4-BE49-F238E27FC236}">
                <a16:creationId xmlns:a16="http://schemas.microsoft.com/office/drawing/2014/main" id="{721AE05A-7A5C-47D5-8621-5651BB1CB70F}"/>
              </a:ext>
            </a:extLst>
          </p:cNvPr>
          <p:cNvSpPr>
            <a:spLocks noGrp="1"/>
          </p:cNvSpPr>
          <p:nvPr>
            <p:ph idx="1"/>
          </p:nvPr>
        </p:nvSpPr>
        <p:spPr>
          <a:xfrm>
            <a:off x="646814" y="1531088"/>
            <a:ext cx="10515600" cy="4784651"/>
          </a:xfrm>
        </p:spPr>
        <p:txBody>
          <a:bodyPr>
            <a:normAutofit fontScale="85000" lnSpcReduction="20000"/>
          </a:bodyPr>
          <a:lstStyle/>
          <a:p>
            <a:r>
              <a:rPr lang="en-US" sz="3600" dirty="0"/>
              <a:t>A candidate requesting accommodations should NOT schedule an appointment to take the NCLEX until after they have received written confirmation from KSBN of their accommodation and their ATT email indicating “Accommodations Granted”</a:t>
            </a:r>
          </a:p>
          <a:p>
            <a:r>
              <a:rPr lang="en-US" sz="3600" dirty="0"/>
              <a:t>Candidates approved for testing with accommodation MUST schedule their testing appointment through the NCLEX Accommodations Coordinator by </a:t>
            </a:r>
            <a:r>
              <a:rPr lang="en-US" sz="3600" u="sng" dirty="0"/>
              <a:t>calling Pearson Vue NCLEX Candidate Services at the phone number listed on their Authorization to Test (ATT) email</a:t>
            </a:r>
          </a:p>
          <a:p>
            <a:r>
              <a:rPr lang="en-US" sz="3600" dirty="0"/>
              <a:t>Candidates with accommodation may NOT schedule their appointments through the NCLEX candidate website</a:t>
            </a:r>
          </a:p>
        </p:txBody>
      </p:sp>
    </p:spTree>
    <p:extLst>
      <p:ext uri="{BB962C8B-B14F-4D97-AF65-F5344CB8AC3E}">
        <p14:creationId xmlns:p14="http://schemas.microsoft.com/office/powerpoint/2010/main" val="2199436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E346-CF6B-4533-8802-ED277884E52C}"/>
              </a:ext>
            </a:extLst>
          </p:cNvPr>
          <p:cNvSpPr>
            <a:spLocks noGrp="1"/>
          </p:cNvSpPr>
          <p:nvPr>
            <p:ph type="title"/>
          </p:nvPr>
        </p:nvSpPr>
        <p:spPr>
          <a:xfrm>
            <a:off x="0" y="232120"/>
            <a:ext cx="7623544" cy="1056353"/>
          </a:xfrm>
        </p:spPr>
        <p:txBody>
          <a:bodyPr>
            <a:normAutofit fontScale="90000"/>
          </a:bodyPr>
          <a:lstStyle/>
          <a:p>
            <a:r>
              <a:rPr lang="en-US" dirty="0"/>
              <a:t>  Petitioning for Permission to Retest </a:t>
            </a:r>
          </a:p>
        </p:txBody>
      </p:sp>
      <p:sp>
        <p:nvSpPr>
          <p:cNvPr id="3" name="Content Placeholder 2">
            <a:extLst>
              <a:ext uri="{FF2B5EF4-FFF2-40B4-BE49-F238E27FC236}">
                <a16:creationId xmlns:a16="http://schemas.microsoft.com/office/drawing/2014/main" id="{4BC1F12B-BB94-4240-B0DF-ECBF6871E986}"/>
              </a:ext>
            </a:extLst>
          </p:cNvPr>
          <p:cNvSpPr>
            <a:spLocks noGrp="1"/>
          </p:cNvSpPr>
          <p:nvPr>
            <p:ph idx="1"/>
          </p:nvPr>
        </p:nvSpPr>
        <p:spPr>
          <a:xfrm>
            <a:off x="621632" y="1778995"/>
            <a:ext cx="10270957" cy="4518284"/>
          </a:xfrm>
        </p:spPr>
        <p:txBody>
          <a:bodyPr>
            <a:normAutofit lnSpcReduction="10000"/>
          </a:bodyPr>
          <a:lstStyle/>
          <a:p>
            <a:pPr>
              <a:spcAft>
                <a:spcPts val="1200"/>
              </a:spcAft>
            </a:pPr>
            <a:r>
              <a:rPr lang="en-US" sz="3600" dirty="0"/>
              <a:t>When it has been more than two (24 months) years and less than five (5) years after graduation, a graduate must petition the Board for permission to take /retake the NCLEX</a:t>
            </a:r>
          </a:p>
          <a:p>
            <a:pPr>
              <a:spcAft>
                <a:spcPts val="1200"/>
              </a:spcAft>
            </a:pPr>
            <a:r>
              <a:rPr lang="en-US" sz="3600" dirty="0"/>
              <a:t>After five (5) years from graduation, must retake a nursing program to retest</a:t>
            </a:r>
          </a:p>
          <a:p>
            <a:pPr>
              <a:spcAft>
                <a:spcPts val="1200"/>
              </a:spcAft>
            </a:pPr>
            <a:r>
              <a:rPr lang="en-US" sz="3600" dirty="0"/>
              <a:t>Petition information available on KSBN website: </a:t>
            </a:r>
            <a:r>
              <a:rPr lang="en-US" sz="2200" dirty="0">
                <a:hlinkClick r:id="rId2"/>
              </a:rPr>
              <a:t>https://ksbn.kansas.gov/wp-content/uploads/Forms/PETITION-FOR-EXAMINATION-TEST-OR-RETEST.pdf</a:t>
            </a:r>
            <a:r>
              <a:rPr lang="en-US" sz="2200" dirty="0"/>
              <a:t> </a:t>
            </a:r>
          </a:p>
        </p:txBody>
      </p:sp>
    </p:spTree>
    <p:extLst>
      <p:ext uri="{BB962C8B-B14F-4D97-AF65-F5344CB8AC3E}">
        <p14:creationId xmlns:p14="http://schemas.microsoft.com/office/powerpoint/2010/main" val="3876483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22C9-69E6-4EEB-9BCB-71BDA8569108}"/>
              </a:ext>
            </a:extLst>
          </p:cNvPr>
          <p:cNvSpPr>
            <a:spLocks noGrp="1"/>
          </p:cNvSpPr>
          <p:nvPr>
            <p:ph type="title"/>
          </p:nvPr>
        </p:nvSpPr>
        <p:spPr/>
        <p:txBody>
          <a:bodyPr/>
          <a:lstStyle/>
          <a:p>
            <a:r>
              <a:rPr lang="en-US" dirty="0"/>
              <a:t>	Board Members</a:t>
            </a:r>
          </a:p>
        </p:txBody>
      </p:sp>
      <p:sp>
        <p:nvSpPr>
          <p:cNvPr id="3" name="Content Placeholder 2">
            <a:extLst>
              <a:ext uri="{FF2B5EF4-FFF2-40B4-BE49-F238E27FC236}">
                <a16:creationId xmlns:a16="http://schemas.microsoft.com/office/drawing/2014/main" id="{CAE6F458-BEE1-41E7-B3EE-DA1012C741EF}"/>
              </a:ext>
            </a:extLst>
          </p:cNvPr>
          <p:cNvSpPr>
            <a:spLocks noGrp="1"/>
          </p:cNvSpPr>
          <p:nvPr>
            <p:ph idx="1"/>
          </p:nvPr>
        </p:nvSpPr>
        <p:spPr>
          <a:xfrm>
            <a:off x="838200" y="1775637"/>
            <a:ext cx="10515600" cy="4614530"/>
          </a:xfrm>
        </p:spPr>
        <p:txBody>
          <a:bodyPr/>
          <a:lstStyle/>
          <a:p>
            <a:r>
              <a:rPr lang="en-US" sz="4400" dirty="0"/>
              <a:t>Board Member information is located on KSBN website:       </a:t>
            </a:r>
            <a:r>
              <a:rPr lang="en-US" sz="4000" dirty="0">
                <a:hlinkClick r:id="rId2"/>
              </a:rPr>
              <a:t>https://ksbn.kansas.gov/</a:t>
            </a:r>
            <a:r>
              <a:rPr lang="en-US" sz="4000" dirty="0"/>
              <a:t> and click on the Board tab at top right</a:t>
            </a:r>
          </a:p>
          <a:p>
            <a:pPr lvl="1"/>
            <a:r>
              <a:rPr lang="en-US" sz="3600" dirty="0"/>
              <a:t>Member list</a:t>
            </a:r>
          </a:p>
          <a:p>
            <a:pPr lvl="1"/>
            <a:r>
              <a:rPr lang="en-US" sz="3600" dirty="0"/>
              <a:t>Board meeting schedule</a:t>
            </a:r>
          </a:p>
          <a:p>
            <a:pPr lvl="1"/>
            <a:r>
              <a:rPr lang="en-US" sz="3600" dirty="0"/>
              <a:t>Board packets posted week before meeting</a:t>
            </a:r>
          </a:p>
          <a:p>
            <a:pPr marL="457200" lvl="1" indent="0">
              <a:buNone/>
            </a:pPr>
            <a:endParaRPr lang="en-US" dirty="0"/>
          </a:p>
        </p:txBody>
      </p:sp>
    </p:spTree>
    <p:extLst>
      <p:ext uri="{BB962C8B-B14F-4D97-AF65-F5344CB8AC3E}">
        <p14:creationId xmlns:p14="http://schemas.microsoft.com/office/powerpoint/2010/main" val="19837630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E346-CF6B-4533-8802-ED277884E52C}"/>
              </a:ext>
            </a:extLst>
          </p:cNvPr>
          <p:cNvSpPr>
            <a:spLocks noGrp="1"/>
          </p:cNvSpPr>
          <p:nvPr>
            <p:ph type="title"/>
          </p:nvPr>
        </p:nvSpPr>
        <p:spPr>
          <a:xfrm>
            <a:off x="0" y="232120"/>
            <a:ext cx="7623544" cy="1056353"/>
          </a:xfrm>
        </p:spPr>
        <p:txBody>
          <a:bodyPr>
            <a:normAutofit fontScale="90000"/>
          </a:bodyPr>
          <a:lstStyle/>
          <a:p>
            <a:r>
              <a:rPr lang="en-US" dirty="0"/>
              <a:t>  Petitioning for Permission to Retest </a:t>
            </a:r>
          </a:p>
        </p:txBody>
      </p:sp>
      <p:sp>
        <p:nvSpPr>
          <p:cNvPr id="3" name="Content Placeholder 2">
            <a:extLst>
              <a:ext uri="{FF2B5EF4-FFF2-40B4-BE49-F238E27FC236}">
                <a16:creationId xmlns:a16="http://schemas.microsoft.com/office/drawing/2014/main" id="{4BC1F12B-BB94-4240-B0DF-ECBF6871E986}"/>
              </a:ext>
            </a:extLst>
          </p:cNvPr>
          <p:cNvSpPr>
            <a:spLocks noGrp="1"/>
          </p:cNvSpPr>
          <p:nvPr>
            <p:ph idx="1"/>
          </p:nvPr>
        </p:nvSpPr>
        <p:spPr>
          <a:xfrm>
            <a:off x="753140" y="1605516"/>
            <a:ext cx="10049540" cy="4518284"/>
          </a:xfrm>
        </p:spPr>
        <p:txBody>
          <a:bodyPr>
            <a:normAutofit fontScale="92500" lnSpcReduction="20000"/>
          </a:bodyPr>
          <a:lstStyle/>
          <a:p>
            <a:pPr>
              <a:spcAft>
                <a:spcPts val="1200"/>
              </a:spcAft>
            </a:pPr>
            <a:r>
              <a:rPr lang="en-US" sz="3600" dirty="0"/>
              <a:t>Conditions can be applied to the petition at time of Board approval:</a:t>
            </a:r>
          </a:p>
          <a:p>
            <a:pPr lvl="1">
              <a:spcAft>
                <a:spcPts val="1200"/>
              </a:spcAft>
              <a:buFont typeface="Wingdings" panose="05000000000000000000" pitchFamily="2" charset="2"/>
              <a:buChar char="ü"/>
            </a:pPr>
            <a:r>
              <a:rPr lang="en-US" sz="3200" dirty="0"/>
              <a:t>Additional study plan hours</a:t>
            </a:r>
          </a:p>
          <a:p>
            <a:pPr lvl="1">
              <a:spcAft>
                <a:spcPts val="1200"/>
              </a:spcAft>
              <a:buFont typeface="Wingdings" panose="05000000000000000000" pitchFamily="2" charset="2"/>
              <a:buChar char="ü"/>
            </a:pPr>
            <a:r>
              <a:rPr lang="en-US" sz="3200" dirty="0"/>
              <a:t>Clinical observation hours that must be completed and verified by RN mentor</a:t>
            </a:r>
          </a:p>
          <a:p>
            <a:pPr lvl="1">
              <a:spcAft>
                <a:spcPts val="1200"/>
              </a:spcAft>
              <a:buFont typeface="Wingdings" panose="05000000000000000000" pitchFamily="2" charset="2"/>
              <a:buChar char="ü"/>
            </a:pPr>
            <a:r>
              <a:rPr lang="en-US" sz="3200" dirty="0"/>
              <a:t>Successful completion of a formal NCLEX review course with a predictability score (certificate must have date of completion) </a:t>
            </a:r>
          </a:p>
          <a:p>
            <a:pPr lvl="2">
              <a:spcAft>
                <a:spcPts val="1200"/>
              </a:spcAft>
              <a:buFont typeface="Wingdings" panose="05000000000000000000" pitchFamily="2" charset="2"/>
              <a:buChar char="§"/>
            </a:pPr>
            <a:r>
              <a:rPr lang="en-US" sz="2800" dirty="0"/>
              <a:t>must be within 6 months of petition completion</a:t>
            </a:r>
          </a:p>
          <a:p>
            <a:pPr lvl="1">
              <a:spcAft>
                <a:spcPts val="1200"/>
              </a:spcAft>
              <a:buFont typeface="Wingdings" panose="05000000000000000000" pitchFamily="2" charset="2"/>
              <a:buChar char="ü"/>
            </a:pPr>
            <a:r>
              <a:rPr lang="en-US" sz="3200" dirty="0"/>
              <a:t>Auditing nursing courses (pertaining to areas not passed) </a:t>
            </a:r>
            <a:r>
              <a:rPr lang="en-US" sz="2200" dirty="0"/>
              <a:t> </a:t>
            </a:r>
          </a:p>
        </p:txBody>
      </p:sp>
    </p:spTree>
    <p:extLst>
      <p:ext uri="{BB962C8B-B14F-4D97-AF65-F5344CB8AC3E}">
        <p14:creationId xmlns:p14="http://schemas.microsoft.com/office/powerpoint/2010/main" val="33361080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E9ED-E383-4380-8EE1-3255A4D0C5BE}"/>
              </a:ext>
            </a:extLst>
          </p:cNvPr>
          <p:cNvSpPr>
            <a:spLocks noGrp="1"/>
          </p:cNvSpPr>
          <p:nvPr>
            <p:ph type="title"/>
          </p:nvPr>
        </p:nvSpPr>
        <p:spPr>
          <a:xfrm>
            <a:off x="0" y="156117"/>
            <a:ext cx="8642195" cy="1003610"/>
          </a:xfrm>
        </p:spPr>
        <p:txBody>
          <a:bodyPr>
            <a:normAutofit fontScale="90000"/>
          </a:bodyPr>
          <a:lstStyle/>
          <a:p>
            <a:r>
              <a:rPr lang="en-US" dirty="0"/>
              <a:t>Mountain Measurements, Inc. </a:t>
            </a:r>
          </a:p>
        </p:txBody>
      </p:sp>
      <p:pic>
        <p:nvPicPr>
          <p:cNvPr id="11" name="Picture 10">
            <a:extLst>
              <a:ext uri="{FF2B5EF4-FFF2-40B4-BE49-F238E27FC236}">
                <a16:creationId xmlns:a16="http://schemas.microsoft.com/office/drawing/2014/main" id="{C940DE00-6C42-491A-97EA-204B0159B11A}"/>
              </a:ext>
            </a:extLst>
          </p:cNvPr>
          <p:cNvPicPr>
            <a:picLocks noChangeAspect="1"/>
          </p:cNvPicPr>
          <p:nvPr/>
        </p:nvPicPr>
        <p:blipFill>
          <a:blip r:embed="rId2"/>
          <a:stretch>
            <a:fillRect/>
          </a:stretch>
        </p:blipFill>
        <p:spPr>
          <a:xfrm>
            <a:off x="2789063" y="1420660"/>
            <a:ext cx="6734079" cy="4569464"/>
          </a:xfrm>
          <a:prstGeom prst="rect">
            <a:avLst/>
          </a:prstGeom>
        </p:spPr>
      </p:pic>
      <p:sp>
        <p:nvSpPr>
          <p:cNvPr id="12" name="TextBox 11">
            <a:extLst>
              <a:ext uri="{FF2B5EF4-FFF2-40B4-BE49-F238E27FC236}">
                <a16:creationId xmlns:a16="http://schemas.microsoft.com/office/drawing/2014/main" id="{3037DEE3-6EB3-4EFF-98BF-33BC38E2894B}"/>
              </a:ext>
            </a:extLst>
          </p:cNvPr>
          <p:cNvSpPr txBox="1"/>
          <p:nvPr/>
        </p:nvSpPr>
        <p:spPr>
          <a:xfrm>
            <a:off x="3603101" y="5990124"/>
            <a:ext cx="7860353" cy="369332"/>
          </a:xfrm>
          <a:prstGeom prst="rect">
            <a:avLst/>
          </a:prstGeom>
          <a:noFill/>
        </p:spPr>
        <p:txBody>
          <a:bodyPr wrap="square" rtlCol="0">
            <a:spAutoFit/>
          </a:bodyPr>
          <a:lstStyle/>
          <a:p>
            <a:r>
              <a:rPr lang="en-US" dirty="0"/>
              <a:t>https://reports.mountainmeasurement.com/nclex/faq</a:t>
            </a:r>
          </a:p>
        </p:txBody>
      </p:sp>
    </p:spTree>
    <p:extLst>
      <p:ext uri="{BB962C8B-B14F-4D97-AF65-F5344CB8AC3E}">
        <p14:creationId xmlns:p14="http://schemas.microsoft.com/office/powerpoint/2010/main" val="21295792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A8F9-6D34-4B48-9309-DD93271D0E1B}"/>
              </a:ext>
            </a:extLst>
          </p:cNvPr>
          <p:cNvSpPr>
            <a:spLocks noGrp="1"/>
          </p:cNvSpPr>
          <p:nvPr>
            <p:ph type="ctrTitle"/>
          </p:nvPr>
        </p:nvSpPr>
        <p:spPr>
          <a:xfrm>
            <a:off x="432079" y="914400"/>
            <a:ext cx="8259745" cy="1376624"/>
          </a:xfrm>
        </p:spPr>
        <p:txBody>
          <a:bodyPr>
            <a:normAutofit/>
          </a:bodyPr>
          <a:lstStyle/>
          <a:p>
            <a:r>
              <a:rPr lang="en-US" sz="6600" dirty="0"/>
              <a:t>Annual Reports</a:t>
            </a:r>
          </a:p>
        </p:txBody>
      </p:sp>
    </p:spTree>
    <p:extLst>
      <p:ext uri="{BB962C8B-B14F-4D97-AF65-F5344CB8AC3E}">
        <p14:creationId xmlns:p14="http://schemas.microsoft.com/office/powerpoint/2010/main" val="5240578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AE3B-973F-437F-9F0B-19BED49A0EE3}"/>
              </a:ext>
            </a:extLst>
          </p:cNvPr>
          <p:cNvSpPr>
            <a:spLocks noGrp="1"/>
          </p:cNvSpPr>
          <p:nvPr>
            <p:ph type="title"/>
          </p:nvPr>
        </p:nvSpPr>
        <p:spPr/>
        <p:txBody>
          <a:bodyPr/>
          <a:lstStyle/>
          <a:p>
            <a:r>
              <a:rPr lang="en-US" dirty="0"/>
              <a:t>  Annual Report</a:t>
            </a:r>
          </a:p>
        </p:txBody>
      </p:sp>
      <p:sp>
        <p:nvSpPr>
          <p:cNvPr id="3" name="Content Placeholder 2">
            <a:extLst>
              <a:ext uri="{FF2B5EF4-FFF2-40B4-BE49-F238E27FC236}">
                <a16:creationId xmlns:a16="http://schemas.microsoft.com/office/drawing/2014/main" id="{CD024873-C211-4E6C-9644-22BF220E8F20}"/>
              </a:ext>
            </a:extLst>
          </p:cNvPr>
          <p:cNvSpPr>
            <a:spLocks noGrp="1"/>
          </p:cNvSpPr>
          <p:nvPr>
            <p:ph idx="1"/>
          </p:nvPr>
        </p:nvSpPr>
        <p:spPr>
          <a:xfrm>
            <a:off x="549442" y="1665204"/>
            <a:ext cx="10515600" cy="4351338"/>
          </a:xfrm>
        </p:spPr>
        <p:txBody>
          <a:bodyPr>
            <a:normAutofit lnSpcReduction="10000"/>
          </a:bodyPr>
          <a:lstStyle/>
          <a:p>
            <a:pPr>
              <a:spcAft>
                <a:spcPts val="600"/>
              </a:spcAft>
            </a:pPr>
            <a:r>
              <a:rPr lang="en-US" sz="3600" dirty="0"/>
              <a:t>Discussed in 60-2-108 and 60-17-109</a:t>
            </a:r>
          </a:p>
          <a:p>
            <a:pPr>
              <a:spcAft>
                <a:spcPts val="600"/>
              </a:spcAft>
            </a:pPr>
            <a:r>
              <a:rPr lang="en-US" sz="3600" dirty="0"/>
              <a:t>To be submitted on or before </a:t>
            </a:r>
            <a:r>
              <a:rPr lang="en-US" sz="3600" u="sng" dirty="0"/>
              <a:t>JUNE 30</a:t>
            </a:r>
            <a:r>
              <a:rPr lang="en-US" sz="3600" u="sng" baseline="30000" dirty="0"/>
              <a:t>th</a:t>
            </a:r>
            <a:r>
              <a:rPr lang="en-US" sz="3600" u="sng" dirty="0"/>
              <a:t> </a:t>
            </a:r>
            <a:r>
              <a:rPr lang="en-US" sz="3600" dirty="0"/>
              <a:t>each year</a:t>
            </a:r>
          </a:p>
          <a:p>
            <a:pPr>
              <a:spcAft>
                <a:spcPts val="600"/>
              </a:spcAft>
            </a:pPr>
            <a:r>
              <a:rPr lang="en-US" sz="3600" dirty="0"/>
              <a:t>Submitted electronically (new report process with NCSBN starting in 2021)</a:t>
            </a:r>
          </a:p>
          <a:p>
            <a:pPr marL="0" indent="0">
              <a:spcAft>
                <a:spcPts val="600"/>
              </a:spcAft>
              <a:buNone/>
            </a:pPr>
            <a:r>
              <a:rPr lang="en-US" sz="3600" dirty="0"/>
              <a:t>	   – no secure log-in required</a:t>
            </a:r>
          </a:p>
          <a:p>
            <a:pPr>
              <a:spcAft>
                <a:spcPts val="600"/>
              </a:spcAft>
            </a:pPr>
            <a:r>
              <a:rPr lang="en-US" sz="3600" dirty="0"/>
              <a:t>Information sessions held in the spring of each year to review and discuss report and completion guidelines</a:t>
            </a:r>
          </a:p>
        </p:txBody>
      </p:sp>
    </p:spTree>
    <p:extLst>
      <p:ext uri="{BB962C8B-B14F-4D97-AF65-F5344CB8AC3E}">
        <p14:creationId xmlns:p14="http://schemas.microsoft.com/office/powerpoint/2010/main" val="9631587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AE3B-973F-437F-9F0B-19BED49A0EE3}"/>
              </a:ext>
            </a:extLst>
          </p:cNvPr>
          <p:cNvSpPr>
            <a:spLocks noGrp="1"/>
          </p:cNvSpPr>
          <p:nvPr>
            <p:ph type="title"/>
          </p:nvPr>
        </p:nvSpPr>
        <p:spPr/>
        <p:txBody>
          <a:bodyPr/>
          <a:lstStyle/>
          <a:p>
            <a:r>
              <a:rPr lang="en-US" dirty="0"/>
              <a:t>  Annual Report</a:t>
            </a:r>
          </a:p>
        </p:txBody>
      </p:sp>
      <p:sp>
        <p:nvSpPr>
          <p:cNvPr id="3" name="Content Placeholder 2">
            <a:extLst>
              <a:ext uri="{FF2B5EF4-FFF2-40B4-BE49-F238E27FC236}">
                <a16:creationId xmlns:a16="http://schemas.microsoft.com/office/drawing/2014/main" id="{CD024873-C211-4E6C-9644-22BF220E8F20}"/>
              </a:ext>
            </a:extLst>
          </p:cNvPr>
          <p:cNvSpPr>
            <a:spLocks noGrp="1"/>
          </p:cNvSpPr>
          <p:nvPr>
            <p:ph idx="1"/>
          </p:nvPr>
        </p:nvSpPr>
        <p:spPr>
          <a:xfrm>
            <a:off x="508591" y="1612973"/>
            <a:ext cx="10515600" cy="4769165"/>
          </a:xfrm>
        </p:spPr>
        <p:txBody>
          <a:bodyPr>
            <a:normAutofit/>
          </a:bodyPr>
          <a:lstStyle/>
          <a:p>
            <a:pPr>
              <a:spcAft>
                <a:spcPts val="600"/>
              </a:spcAft>
            </a:pPr>
            <a:r>
              <a:rPr lang="en-US" sz="3600" dirty="0"/>
              <a:t>New Annual Report</a:t>
            </a:r>
          </a:p>
          <a:p>
            <a:pPr lvl="1">
              <a:spcAft>
                <a:spcPts val="600"/>
              </a:spcAft>
              <a:buFont typeface="Wingdings" panose="05000000000000000000" pitchFamily="2" charset="2"/>
              <a:buChar char="ü"/>
            </a:pPr>
            <a:r>
              <a:rPr lang="en-US" sz="3200" dirty="0"/>
              <a:t>NCSBN Core Data section </a:t>
            </a:r>
          </a:p>
          <a:p>
            <a:pPr lvl="1">
              <a:spcAft>
                <a:spcPts val="600"/>
              </a:spcAft>
              <a:buFont typeface="Wingdings" panose="05000000000000000000" pitchFamily="2" charset="2"/>
              <a:buChar char="ü"/>
            </a:pPr>
            <a:r>
              <a:rPr lang="en-US" sz="3200" dirty="0"/>
              <a:t>2021 – had section for COVID-19 for Spring 2020 and a separate one for Fall 2020</a:t>
            </a:r>
          </a:p>
          <a:p>
            <a:pPr lvl="1">
              <a:spcAft>
                <a:spcPts val="600"/>
              </a:spcAft>
              <a:buFont typeface="Wingdings" panose="05000000000000000000" pitchFamily="2" charset="2"/>
              <a:buChar char="ü"/>
            </a:pPr>
            <a:r>
              <a:rPr lang="en-US" sz="3200" dirty="0"/>
              <a:t>Additional questions section – KSBN required information (based on regulations and USDOE requirements)</a:t>
            </a:r>
          </a:p>
        </p:txBody>
      </p:sp>
    </p:spTree>
    <p:extLst>
      <p:ext uri="{BB962C8B-B14F-4D97-AF65-F5344CB8AC3E}">
        <p14:creationId xmlns:p14="http://schemas.microsoft.com/office/powerpoint/2010/main" val="13434953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AE3B-973F-437F-9F0B-19BED49A0EE3}"/>
              </a:ext>
            </a:extLst>
          </p:cNvPr>
          <p:cNvSpPr>
            <a:spLocks noGrp="1"/>
          </p:cNvSpPr>
          <p:nvPr>
            <p:ph type="title"/>
          </p:nvPr>
        </p:nvSpPr>
        <p:spPr/>
        <p:txBody>
          <a:bodyPr/>
          <a:lstStyle/>
          <a:p>
            <a:r>
              <a:rPr lang="en-US" dirty="0"/>
              <a:t>  Annual Report</a:t>
            </a:r>
          </a:p>
        </p:txBody>
      </p:sp>
      <p:sp>
        <p:nvSpPr>
          <p:cNvPr id="3" name="Content Placeholder 2">
            <a:extLst>
              <a:ext uri="{FF2B5EF4-FFF2-40B4-BE49-F238E27FC236}">
                <a16:creationId xmlns:a16="http://schemas.microsoft.com/office/drawing/2014/main" id="{CD024873-C211-4E6C-9644-22BF220E8F20}"/>
              </a:ext>
            </a:extLst>
          </p:cNvPr>
          <p:cNvSpPr>
            <a:spLocks noGrp="1"/>
          </p:cNvSpPr>
          <p:nvPr>
            <p:ph idx="1"/>
          </p:nvPr>
        </p:nvSpPr>
        <p:spPr>
          <a:xfrm>
            <a:off x="508591" y="1435769"/>
            <a:ext cx="10515600" cy="4918378"/>
          </a:xfrm>
        </p:spPr>
        <p:txBody>
          <a:bodyPr>
            <a:normAutofit fontScale="77500" lnSpcReduction="20000"/>
          </a:bodyPr>
          <a:lstStyle/>
          <a:p>
            <a:pPr>
              <a:spcAft>
                <a:spcPts val="600"/>
              </a:spcAft>
            </a:pPr>
            <a:r>
              <a:rPr lang="en-US" sz="3700" dirty="0"/>
              <a:t>Additional questions section (cont’d):</a:t>
            </a:r>
          </a:p>
          <a:p>
            <a:pPr lvl="1">
              <a:spcAft>
                <a:spcPts val="600"/>
              </a:spcAft>
              <a:buFont typeface="Wingdings" panose="05000000000000000000" pitchFamily="2" charset="2"/>
              <a:buChar char="ü"/>
            </a:pPr>
            <a:r>
              <a:rPr lang="en-US" sz="3200" dirty="0"/>
              <a:t>Changes in program policies, organizing curriculum framework, objectives or outcomes, and major and minor curriculum changes</a:t>
            </a:r>
          </a:p>
          <a:p>
            <a:pPr lvl="1">
              <a:spcAft>
                <a:spcPts val="600"/>
              </a:spcAft>
              <a:buFont typeface="Wingdings" panose="05000000000000000000" pitchFamily="2" charset="2"/>
              <a:buChar char="ü"/>
            </a:pPr>
            <a:r>
              <a:rPr lang="en-US" sz="3200" dirty="0"/>
              <a:t>Faculty responsibilities for required and elective </a:t>
            </a:r>
            <a:r>
              <a:rPr lang="en-US" sz="3200" u="sng" dirty="0"/>
              <a:t>nursing</a:t>
            </a:r>
            <a:r>
              <a:rPr lang="en-US" sz="3200" dirty="0"/>
              <a:t> courses</a:t>
            </a:r>
          </a:p>
          <a:p>
            <a:pPr lvl="1">
              <a:spcAft>
                <a:spcPts val="600"/>
              </a:spcAft>
              <a:buFont typeface="Wingdings" panose="05000000000000000000" pitchFamily="2" charset="2"/>
              <a:buChar char="ü"/>
            </a:pPr>
            <a:r>
              <a:rPr lang="en-US" sz="3200" dirty="0"/>
              <a:t>Name, license number, academic credentials, employment date, and full or part-time status of each faculty member</a:t>
            </a:r>
          </a:p>
          <a:p>
            <a:pPr lvl="1">
              <a:spcAft>
                <a:spcPts val="600"/>
              </a:spcAft>
              <a:buFont typeface="Wingdings" panose="05000000000000000000" pitchFamily="2" charset="2"/>
              <a:buChar char="ü"/>
            </a:pPr>
            <a:r>
              <a:rPr lang="en-US" sz="3200" dirty="0"/>
              <a:t>The nursing administrator’s </a:t>
            </a:r>
            <a:r>
              <a:rPr lang="en-US" sz="3200" u="sng" dirty="0"/>
              <a:t>assigned</a:t>
            </a:r>
            <a:r>
              <a:rPr lang="en-US" sz="3200" dirty="0"/>
              <a:t> teaching responsibilities</a:t>
            </a:r>
          </a:p>
          <a:p>
            <a:pPr lvl="1">
              <a:spcAft>
                <a:spcPts val="600"/>
              </a:spcAft>
              <a:buFont typeface="Wingdings" panose="05000000000000000000" pitchFamily="2" charset="2"/>
              <a:buChar char="ü"/>
            </a:pPr>
            <a:r>
              <a:rPr lang="en-US" sz="3200" dirty="0"/>
              <a:t>For each preceptor, the name, license number, academic credentials, current clinical area of practice, and place where currently employed</a:t>
            </a:r>
          </a:p>
          <a:p>
            <a:pPr lvl="1">
              <a:spcAft>
                <a:spcPts val="600"/>
              </a:spcAft>
              <a:buFont typeface="Wingdings" panose="05000000000000000000" pitchFamily="2" charset="2"/>
              <a:buChar char="ü"/>
            </a:pPr>
            <a:r>
              <a:rPr lang="en-US" sz="3200" dirty="0"/>
              <a:t>For each affiliating clinical agency, the following information:</a:t>
            </a:r>
          </a:p>
          <a:p>
            <a:pPr lvl="2">
              <a:spcBef>
                <a:spcPts val="0"/>
              </a:spcBef>
              <a:spcAft>
                <a:spcPts val="600"/>
              </a:spcAft>
              <a:buFont typeface="Wingdings" panose="05000000000000000000" pitchFamily="2" charset="2"/>
              <a:buChar char="§"/>
            </a:pPr>
            <a:r>
              <a:rPr lang="en-US" sz="2900" dirty="0"/>
              <a:t>Name</a:t>
            </a:r>
          </a:p>
          <a:p>
            <a:pPr lvl="2">
              <a:spcBef>
                <a:spcPts val="0"/>
              </a:spcBef>
              <a:spcAft>
                <a:spcPts val="600"/>
              </a:spcAft>
              <a:buFont typeface="Wingdings" panose="05000000000000000000" pitchFamily="2" charset="2"/>
              <a:buChar char="§"/>
            </a:pPr>
            <a:r>
              <a:rPr lang="en-US" sz="2900" dirty="0"/>
              <a:t>Location</a:t>
            </a:r>
          </a:p>
          <a:p>
            <a:pPr lvl="2">
              <a:spcBef>
                <a:spcPts val="0"/>
              </a:spcBef>
              <a:spcAft>
                <a:spcPts val="600"/>
              </a:spcAft>
              <a:buFont typeface="Wingdings" panose="05000000000000000000" pitchFamily="2" charset="2"/>
              <a:buChar char="§"/>
            </a:pPr>
            <a:r>
              <a:rPr lang="en-US" sz="2900" dirty="0"/>
              <a:t>Student-faculty clinical ratio for the reporting period (what do they allow at the facility)</a:t>
            </a:r>
          </a:p>
        </p:txBody>
      </p:sp>
    </p:spTree>
    <p:extLst>
      <p:ext uri="{BB962C8B-B14F-4D97-AF65-F5344CB8AC3E}">
        <p14:creationId xmlns:p14="http://schemas.microsoft.com/office/powerpoint/2010/main" val="32030289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AE3B-973F-437F-9F0B-19BED49A0EE3}"/>
              </a:ext>
            </a:extLst>
          </p:cNvPr>
          <p:cNvSpPr>
            <a:spLocks noGrp="1"/>
          </p:cNvSpPr>
          <p:nvPr>
            <p:ph type="title"/>
          </p:nvPr>
        </p:nvSpPr>
        <p:spPr/>
        <p:txBody>
          <a:bodyPr/>
          <a:lstStyle/>
          <a:p>
            <a:r>
              <a:rPr lang="en-US" dirty="0"/>
              <a:t>  Annual Report</a:t>
            </a:r>
          </a:p>
        </p:txBody>
      </p:sp>
      <p:sp>
        <p:nvSpPr>
          <p:cNvPr id="3" name="Content Placeholder 2">
            <a:extLst>
              <a:ext uri="{FF2B5EF4-FFF2-40B4-BE49-F238E27FC236}">
                <a16:creationId xmlns:a16="http://schemas.microsoft.com/office/drawing/2014/main" id="{CD024873-C211-4E6C-9644-22BF220E8F20}"/>
              </a:ext>
            </a:extLst>
          </p:cNvPr>
          <p:cNvSpPr>
            <a:spLocks noGrp="1"/>
          </p:cNvSpPr>
          <p:nvPr>
            <p:ph idx="1"/>
          </p:nvPr>
        </p:nvSpPr>
        <p:spPr>
          <a:xfrm>
            <a:off x="508591" y="1679944"/>
            <a:ext cx="10515600" cy="4486940"/>
          </a:xfrm>
        </p:spPr>
        <p:txBody>
          <a:bodyPr>
            <a:normAutofit/>
          </a:bodyPr>
          <a:lstStyle/>
          <a:p>
            <a:pPr>
              <a:spcAft>
                <a:spcPts val="600"/>
              </a:spcAft>
            </a:pPr>
            <a:r>
              <a:rPr lang="en-US" sz="3000" dirty="0"/>
              <a:t>Statistics for generic, articulation, and transfer students, including the following:</a:t>
            </a:r>
          </a:p>
          <a:p>
            <a:pPr lvl="1">
              <a:spcAft>
                <a:spcPts val="600"/>
              </a:spcAft>
              <a:buFont typeface="Wingdings" panose="05000000000000000000" pitchFamily="2" charset="2"/>
              <a:buChar char="ü"/>
            </a:pPr>
            <a:r>
              <a:rPr lang="en-US" sz="2800" dirty="0"/>
              <a:t>Admissions, readmissions, withdrawals and graduates</a:t>
            </a:r>
          </a:p>
          <a:p>
            <a:pPr lvl="1">
              <a:spcAft>
                <a:spcPts val="600"/>
              </a:spcAft>
              <a:buFont typeface="Wingdings" panose="05000000000000000000" pitchFamily="2" charset="2"/>
              <a:buChar char="ü"/>
            </a:pPr>
            <a:r>
              <a:rPr lang="en-US" sz="2800" dirty="0"/>
              <a:t>First time pass </a:t>
            </a:r>
            <a:r>
              <a:rPr lang="en-US" sz="2600" dirty="0"/>
              <a:t>rate for each of the last five years</a:t>
            </a:r>
            <a:endParaRPr lang="en-US" sz="2200" dirty="0"/>
          </a:p>
          <a:p>
            <a:pPr>
              <a:spcAft>
                <a:spcPts val="600"/>
              </a:spcAft>
            </a:pPr>
            <a:r>
              <a:rPr lang="en-US" sz="3000" dirty="0"/>
              <a:t>Faculty statistics, including name, number, credentials, and degree plans and hire exceptions</a:t>
            </a:r>
          </a:p>
          <a:p>
            <a:pPr>
              <a:spcAft>
                <a:spcPts val="600"/>
              </a:spcAft>
            </a:pPr>
            <a:r>
              <a:rPr lang="en-US" sz="3000" dirty="0"/>
              <a:t>Budget spent for library and audiovisual acquisitions to support the nursing program for the most recent year</a:t>
            </a:r>
          </a:p>
        </p:txBody>
      </p:sp>
    </p:spTree>
    <p:extLst>
      <p:ext uri="{BB962C8B-B14F-4D97-AF65-F5344CB8AC3E}">
        <p14:creationId xmlns:p14="http://schemas.microsoft.com/office/powerpoint/2010/main" val="15159023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AE3B-973F-437F-9F0B-19BED49A0EE3}"/>
              </a:ext>
            </a:extLst>
          </p:cNvPr>
          <p:cNvSpPr>
            <a:spLocks noGrp="1"/>
          </p:cNvSpPr>
          <p:nvPr>
            <p:ph type="title"/>
          </p:nvPr>
        </p:nvSpPr>
        <p:spPr/>
        <p:txBody>
          <a:bodyPr/>
          <a:lstStyle/>
          <a:p>
            <a:r>
              <a:rPr lang="en-US" dirty="0"/>
              <a:t>  Annual Report</a:t>
            </a:r>
          </a:p>
        </p:txBody>
      </p:sp>
      <p:sp>
        <p:nvSpPr>
          <p:cNvPr id="3" name="Content Placeholder 2">
            <a:extLst>
              <a:ext uri="{FF2B5EF4-FFF2-40B4-BE49-F238E27FC236}">
                <a16:creationId xmlns:a16="http://schemas.microsoft.com/office/drawing/2014/main" id="{CD024873-C211-4E6C-9644-22BF220E8F20}"/>
              </a:ext>
            </a:extLst>
          </p:cNvPr>
          <p:cNvSpPr>
            <a:spLocks noGrp="1"/>
          </p:cNvSpPr>
          <p:nvPr>
            <p:ph idx="1"/>
          </p:nvPr>
        </p:nvSpPr>
        <p:spPr>
          <a:xfrm>
            <a:off x="508591" y="1612974"/>
            <a:ext cx="10017642" cy="4351338"/>
          </a:xfrm>
        </p:spPr>
        <p:txBody>
          <a:bodyPr>
            <a:noAutofit/>
          </a:bodyPr>
          <a:lstStyle/>
          <a:p>
            <a:pPr>
              <a:spcAft>
                <a:spcPts val="600"/>
              </a:spcAft>
            </a:pPr>
            <a:r>
              <a:rPr lang="en-US" sz="3600" dirty="0"/>
              <a:t>Required to attach:</a:t>
            </a:r>
          </a:p>
          <a:p>
            <a:pPr lvl="1">
              <a:spcAft>
                <a:spcPts val="600"/>
              </a:spcAft>
              <a:buFont typeface="Wingdings" panose="05000000000000000000" pitchFamily="2" charset="2"/>
              <a:buChar char="ü"/>
            </a:pPr>
            <a:r>
              <a:rPr lang="en-US" sz="3200" dirty="0"/>
              <a:t>An audited fiscal report covering the previous two years, including a statement of income and expenditures (USB) – if two separate reports you must put both into a zip file before attaching</a:t>
            </a:r>
          </a:p>
          <a:p>
            <a:pPr marL="457200" lvl="1" indent="0">
              <a:spcAft>
                <a:spcPts val="600"/>
              </a:spcAft>
              <a:buNone/>
            </a:pPr>
            <a:endParaRPr lang="en-US" sz="1200" dirty="0"/>
          </a:p>
          <a:p>
            <a:pPr lvl="1">
              <a:spcAft>
                <a:spcPts val="600"/>
              </a:spcAft>
              <a:buFont typeface="Wingdings" panose="05000000000000000000" pitchFamily="2" charset="2"/>
              <a:buChar char="ü"/>
            </a:pPr>
            <a:r>
              <a:rPr lang="en-US" sz="3200" dirty="0"/>
              <a:t>A copy of the school’s current catalog</a:t>
            </a:r>
          </a:p>
        </p:txBody>
      </p:sp>
    </p:spTree>
    <p:extLst>
      <p:ext uri="{BB962C8B-B14F-4D97-AF65-F5344CB8AC3E}">
        <p14:creationId xmlns:p14="http://schemas.microsoft.com/office/powerpoint/2010/main" val="2631161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AE3B-973F-437F-9F0B-19BED49A0EE3}"/>
              </a:ext>
            </a:extLst>
          </p:cNvPr>
          <p:cNvSpPr>
            <a:spLocks noGrp="1"/>
          </p:cNvSpPr>
          <p:nvPr>
            <p:ph type="title"/>
          </p:nvPr>
        </p:nvSpPr>
        <p:spPr/>
        <p:txBody>
          <a:bodyPr/>
          <a:lstStyle/>
          <a:p>
            <a:r>
              <a:rPr lang="en-US" dirty="0"/>
              <a:t>  Annual Report</a:t>
            </a:r>
          </a:p>
        </p:txBody>
      </p:sp>
      <p:sp>
        <p:nvSpPr>
          <p:cNvPr id="3" name="Content Placeholder 2">
            <a:extLst>
              <a:ext uri="{FF2B5EF4-FFF2-40B4-BE49-F238E27FC236}">
                <a16:creationId xmlns:a16="http://schemas.microsoft.com/office/drawing/2014/main" id="{CD024873-C211-4E6C-9644-22BF220E8F20}"/>
              </a:ext>
            </a:extLst>
          </p:cNvPr>
          <p:cNvSpPr>
            <a:spLocks noGrp="1"/>
          </p:cNvSpPr>
          <p:nvPr>
            <p:ph idx="1"/>
          </p:nvPr>
        </p:nvSpPr>
        <p:spPr>
          <a:xfrm>
            <a:off x="508591" y="1828800"/>
            <a:ext cx="10017642" cy="4135512"/>
          </a:xfrm>
        </p:spPr>
        <p:txBody>
          <a:bodyPr>
            <a:noAutofit/>
          </a:bodyPr>
          <a:lstStyle/>
          <a:p>
            <a:pPr>
              <a:spcAft>
                <a:spcPts val="600"/>
              </a:spcAft>
            </a:pPr>
            <a:r>
              <a:rPr lang="en-US" sz="3600" dirty="0"/>
              <a:t>If the nursing education program fails to meet the requirements of the Board or to submit required reports within a designated period of time, the program shall be removed from the list of approved nursing education programs after receiving notice and given an opportunity to be heard</a:t>
            </a:r>
          </a:p>
        </p:txBody>
      </p:sp>
    </p:spTree>
    <p:extLst>
      <p:ext uri="{BB962C8B-B14F-4D97-AF65-F5344CB8AC3E}">
        <p14:creationId xmlns:p14="http://schemas.microsoft.com/office/powerpoint/2010/main" val="22403915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AC49-E272-4CBE-9087-73B61009F195}"/>
              </a:ext>
            </a:extLst>
          </p:cNvPr>
          <p:cNvSpPr>
            <a:spLocks noGrp="1"/>
          </p:cNvSpPr>
          <p:nvPr>
            <p:ph type="title"/>
          </p:nvPr>
        </p:nvSpPr>
        <p:spPr>
          <a:xfrm>
            <a:off x="0" y="232120"/>
            <a:ext cx="7517219" cy="1056353"/>
          </a:xfrm>
        </p:spPr>
        <p:txBody>
          <a:bodyPr>
            <a:normAutofit fontScale="90000"/>
          </a:bodyPr>
          <a:lstStyle/>
          <a:p>
            <a:r>
              <a:rPr lang="en-US" dirty="0"/>
              <a:t>   Other KSBN Education Resources</a:t>
            </a:r>
          </a:p>
        </p:txBody>
      </p:sp>
      <p:sp>
        <p:nvSpPr>
          <p:cNvPr id="3" name="Content Placeholder 2">
            <a:extLst>
              <a:ext uri="{FF2B5EF4-FFF2-40B4-BE49-F238E27FC236}">
                <a16:creationId xmlns:a16="http://schemas.microsoft.com/office/drawing/2014/main" id="{26558174-BAA4-4416-BEF4-F8193F29E30C}"/>
              </a:ext>
            </a:extLst>
          </p:cNvPr>
          <p:cNvSpPr>
            <a:spLocks noGrp="1"/>
          </p:cNvSpPr>
          <p:nvPr>
            <p:ph idx="1"/>
          </p:nvPr>
        </p:nvSpPr>
        <p:spPr>
          <a:xfrm>
            <a:off x="806303" y="1786270"/>
            <a:ext cx="9975112" cy="4508204"/>
          </a:xfrm>
        </p:spPr>
        <p:txBody>
          <a:bodyPr>
            <a:normAutofit/>
          </a:bodyPr>
          <a:lstStyle/>
          <a:p>
            <a:r>
              <a:rPr lang="en-US" sz="3200" dirty="0"/>
              <a:t>Link to Resources for Administrators under the Education tab:</a:t>
            </a:r>
            <a:r>
              <a:rPr lang="en-US" sz="2800" dirty="0"/>
              <a:t>  </a:t>
            </a:r>
            <a:r>
              <a:rPr lang="en-US" sz="2800" dirty="0">
                <a:hlinkClick r:id="rId2"/>
              </a:rPr>
              <a:t>https://ksbn.kansas.gov/administrator-resources/</a:t>
            </a:r>
            <a:r>
              <a:rPr lang="en-US" sz="2800" dirty="0"/>
              <a:t> </a:t>
            </a:r>
          </a:p>
          <a:p>
            <a:pPr lvl="1">
              <a:buFont typeface="Wingdings" panose="05000000000000000000" pitchFamily="2" charset="2"/>
              <a:buChar char="ü"/>
            </a:pPr>
            <a:endParaRPr lang="en-US" sz="2800" dirty="0"/>
          </a:p>
          <a:p>
            <a:pPr lvl="1">
              <a:spcAft>
                <a:spcPts val="600"/>
              </a:spcAft>
              <a:buFont typeface="Wingdings" panose="05000000000000000000" pitchFamily="2" charset="2"/>
              <a:buChar char="ü"/>
            </a:pPr>
            <a:r>
              <a:rPr lang="en-US" sz="3200" dirty="0"/>
              <a:t>ADN Nursing Program Alignment – contains information about the ADN program alignment</a:t>
            </a:r>
          </a:p>
          <a:p>
            <a:pPr lvl="1">
              <a:spcAft>
                <a:spcPts val="600"/>
              </a:spcAft>
              <a:buFont typeface="Wingdings" panose="05000000000000000000" pitchFamily="2" charset="2"/>
              <a:buChar char="ü"/>
            </a:pPr>
            <a:r>
              <a:rPr lang="en-US" sz="3200" dirty="0"/>
              <a:t>PN Core Curriculum – last update 2018</a:t>
            </a:r>
          </a:p>
          <a:p>
            <a:pPr lvl="1">
              <a:spcAft>
                <a:spcPts val="600"/>
              </a:spcAft>
              <a:buFont typeface="Wingdings" panose="05000000000000000000" pitchFamily="2" charset="2"/>
              <a:buChar char="ü"/>
            </a:pPr>
            <a:r>
              <a:rPr lang="en-US" sz="3200" dirty="0"/>
              <a:t>Legal Issues Reference Packet</a:t>
            </a:r>
          </a:p>
          <a:p>
            <a:pPr marL="457200" lvl="1" indent="0">
              <a:buNone/>
            </a:pPr>
            <a:endParaRPr lang="en-US" sz="2800" dirty="0"/>
          </a:p>
        </p:txBody>
      </p:sp>
    </p:spTree>
    <p:extLst>
      <p:ext uri="{BB962C8B-B14F-4D97-AF65-F5344CB8AC3E}">
        <p14:creationId xmlns:p14="http://schemas.microsoft.com/office/powerpoint/2010/main" val="114774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8044-72E7-4B36-9C69-B0F454D85F22}"/>
              </a:ext>
            </a:extLst>
          </p:cNvPr>
          <p:cNvSpPr>
            <a:spLocks noGrp="1"/>
          </p:cNvSpPr>
          <p:nvPr>
            <p:ph type="title"/>
          </p:nvPr>
        </p:nvSpPr>
        <p:spPr/>
        <p:txBody>
          <a:bodyPr>
            <a:normAutofit/>
          </a:bodyPr>
          <a:lstStyle/>
          <a:p>
            <a:pPr algn="ctr"/>
            <a:r>
              <a:rPr lang="en-US" sz="4800" dirty="0"/>
              <a:t>Education Committee</a:t>
            </a:r>
          </a:p>
        </p:txBody>
      </p:sp>
      <p:sp>
        <p:nvSpPr>
          <p:cNvPr id="3" name="Content Placeholder 2">
            <a:extLst>
              <a:ext uri="{FF2B5EF4-FFF2-40B4-BE49-F238E27FC236}">
                <a16:creationId xmlns:a16="http://schemas.microsoft.com/office/drawing/2014/main" id="{D931A9C7-9136-4709-8525-29049F4C9A8D}"/>
              </a:ext>
            </a:extLst>
          </p:cNvPr>
          <p:cNvSpPr>
            <a:spLocks noGrp="1"/>
          </p:cNvSpPr>
          <p:nvPr>
            <p:ph idx="1"/>
          </p:nvPr>
        </p:nvSpPr>
        <p:spPr>
          <a:xfrm>
            <a:off x="630540" y="1566321"/>
            <a:ext cx="10006358" cy="4722512"/>
          </a:xfrm>
        </p:spPr>
        <p:txBody>
          <a:bodyPr>
            <a:normAutofit lnSpcReduction="10000"/>
          </a:bodyPr>
          <a:lstStyle/>
          <a:p>
            <a:r>
              <a:rPr lang="en-US" sz="4000" dirty="0"/>
              <a:t>Membership</a:t>
            </a:r>
            <a:endParaRPr lang="en-US" dirty="0"/>
          </a:p>
          <a:p>
            <a:pPr lvl="1">
              <a:lnSpc>
                <a:spcPct val="100000"/>
              </a:lnSpc>
              <a:spcBef>
                <a:spcPts val="1200"/>
              </a:spcBef>
              <a:spcAft>
                <a:spcPts val="1200"/>
              </a:spcAft>
            </a:pPr>
            <a:r>
              <a:rPr lang="en-US" sz="3200" dirty="0"/>
              <a:t>A minimum of three Board members including at least two Education RNs and </a:t>
            </a:r>
            <a:r>
              <a:rPr lang="en-US" sz="3200" u="sng" dirty="0"/>
              <a:t>four non-Board members</a:t>
            </a:r>
          </a:p>
          <a:p>
            <a:pPr lvl="1">
              <a:lnSpc>
                <a:spcPct val="100000"/>
              </a:lnSpc>
              <a:spcBef>
                <a:spcPts val="1200"/>
              </a:spcBef>
              <a:spcAft>
                <a:spcPts val="1200"/>
              </a:spcAft>
            </a:pPr>
            <a:r>
              <a:rPr lang="en-US" sz="3200" dirty="0"/>
              <a:t>Representing the four types of education programs:</a:t>
            </a:r>
          </a:p>
          <a:p>
            <a:pPr lvl="2">
              <a:lnSpc>
                <a:spcPct val="100000"/>
              </a:lnSpc>
              <a:spcBef>
                <a:spcPts val="600"/>
              </a:spcBef>
              <a:spcAft>
                <a:spcPts val="600"/>
              </a:spcAft>
            </a:pPr>
            <a:r>
              <a:rPr lang="en-US" sz="2800" dirty="0"/>
              <a:t>PN</a:t>
            </a:r>
          </a:p>
          <a:p>
            <a:pPr lvl="2">
              <a:lnSpc>
                <a:spcPct val="100000"/>
              </a:lnSpc>
              <a:spcBef>
                <a:spcPts val="600"/>
              </a:spcBef>
              <a:spcAft>
                <a:spcPts val="600"/>
              </a:spcAft>
            </a:pPr>
            <a:r>
              <a:rPr lang="en-US" sz="2800" dirty="0"/>
              <a:t>ADN</a:t>
            </a:r>
          </a:p>
          <a:p>
            <a:pPr lvl="2">
              <a:lnSpc>
                <a:spcPct val="100000"/>
              </a:lnSpc>
              <a:spcBef>
                <a:spcPts val="600"/>
              </a:spcBef>
              <a:spcAft>
                <a:spcPts val="600"/>
              </a:spcAft>
            </a:pPr>
            <a:r>
              <a:rPr lang="en-US" sz="2800" dirty="0"/>
              <a:t>BSN</a:t>
            </a:r>
          </a:p>
          <a:p>
            <a:pPr lvl="2">
              <a:lnSpc>
                <a:spcPct val="100000"/>
              </a:lnSpc>
              <a:spcBef>
                <a:spcPts val="600"/>
              </a:spcBef>
              <a:spcAft>
                <a:spcPts val="600"/>
              </a:spcAft>
            </a:pPr>
            <a:r>
              <a:rPr lang="en-US" sz="2800" dirty="0"/>
              <a:t>APRN</a:t>
            </a:r>
          </a:p>
        </p:txBody>
      </p:sp>
    </p:spTree>
    <p:extLst>
      <p:ext uri="{BB962C8B-B14F-4D97-AF65-F5344CB8AC3E}">
        <p14:creationId xmlns:p14="http://schemas.microsoft.com/office/powerpoint/2010/main" val="187004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AC49-E272-4CBE-9087-73B61009F195}"/>
              </a:ext>
            </a:extLst>
          </p:cNvPr>
          <p:cNvSpPr>
            <a:spLocks noGrp="1"/>
          </p:cNvSpPr>
          <p:nvPr>
            <p:ph type="title"/>
          </p:nvPr>
        </p:nvSpPr>
        <p:spPr>
          <a:xfrm>
            <a:off x="0" y="232120"/>
            <a:ext cx="7517219" cy="1056353"/>
          </a:xfrm>
        </p:spPr>
        <p:txBody>
          <a:bodyPr>
            <a:normAutofit fontScale="90000"/>
          </a:bodyPr>
          <a:lstStyle/>
          <a:p>
            <a:r>
              <a:rPr lang="en-US" dirty="0"/>
              <a:t>   Other KSBN Education Resources</a:t>
            </a:r>
          </a:p>
        </p:txBody>
      </p:sp>
      <p:sp>
        <p:nvSpPr>
          <p:cNvPr id="3" name="Content Placeholder 2">
            <a:extLst>
              <a:ext uri="{FF2B5EF4-FFF2-40B4-BE49-F238E27FC236}">
                <a16:creationId xmlns:a16="http://schemas.microsoft.com/office/drawing/2014/main" id="{26558174-BAA4-4416-BEF4-F8193F29E30C}"/>
              </a:ext>
            </a:extLst>
          </p:cNvPr>
          <p:cNvSpPr>
            <a:spLocks noGrp="1"/>
          </p:cNvSpPr>
          <p:nvPr>
            <p:ph idx="1"/>
          </p:nvPr>
        </p:nvSpPr>
        <p:spPr>
          <a:xfrm>
            <a:off x="785038" y="2038276"/>
            <a:ext cx="9975112" cy="3884059"/>
          </a:xfrm>
        </p:spPr>
        <p:txBody>
          <a:bodyPr>
            <a:normAutofit/>
          </a:bodyPr>
          <a:lstStyle/>
          <a:p>
            <a:r>
              <a:rPr lang="en-US" sz="3200" dirty="0"/>
              <a:t>Council for Nursing Articulation in Kansas (CNAK) report</a:t>
            </a:r>
          </a:p>
          <a:p>
            <a:pPr lvl="1">
              <a:buFont typeface="Wingdings" panose="05000000000000000000" pitchFamily="2" charset="2"/>
              <a:buChar char="ü"/>
            </a:pPr>
            <a:r>
              <a:rPr lang="en-US" sz="2800" dirty="0"/>
              <a:t>Contains information about the statewide nursing articulation plan for academic progression</a:t>
            </a:r>
          </a:p>
          <a:p>
            <a:r>
              <a:rPr lang="en-US" sz="3200" dirty="0"/>
              <a:t>Simulation Scenario Library</a:t>
            </a:r>
          </a:p>
          <a:p>
            <a:pPr lvl="1">
              <a:buFont typeface="Wingdings" panose="05000000000000000000" pitchFamily="2" charset="2"/>
              <a:buChar char="ü"/>
            </a:pPr>
            <a:r>
              <a:rPr lang="en-US" sz="2800" dirty="0"/>
              <a:t>Simulation scenarios utilized in programs and submitted for posting on KSBN website</a:t>
            </a:r>
          </a:p>
          <a:p>
            <a:pPr lvl="1">
              <a:buFont typeface="Wingdings" panose="05000000000000000000" pitchFamily="2" charset="2"/>
              <a:buChar char="ü"/>
            </a:pPr>
            <a:r>
              <a:rPr lang="en-US" sz="2800" dirty="0"/>
              <a:t>May be utilized in your program</a:t>
            </a:r>
          </a:p>
          <a:p>
            <a:pPr marL="457200" lvl="1" indent="0">
              <a:buNone/>
            </a:pPr>
            <a:endParaRPr lang="en-US" sz="2800" dirty="0"/>
          </a:p>
        </p:txBody>
      </p:sp>
    </p:spTree>
    <p:extLst>
      <p:ext uri="{BB962C8B-B14F-4D97-AF65-F5344CB8AC3E}">
        <p14:creationId xmlns:p14="http://schemas.microsoft.com/office/powerpoint/2010/main" val="34068496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AC49-E272-4CBE-9087-73B61009F195}"/>
              </a:ext>
            </a:extLst>
          </p:cNvPr>
          <p:cNvSpPr>
            <a:spLocks noGrp="1"/>
          </p:cNvSpPr>
          <p:nvPr>
            <p:ph type="title"/>
          </p:nvPr>
        </p:nvSpPr>
        <p:spPr>
          <a:xfrm>
            <a:off x="0" y="232120"/>
            <a:ext cx="7517219" cy="1056353"/>
          </a:xfrm>
        </p:spPr>
        <p:txBody>
          <a:bodyPr>
            <a:normAutofit/>
          </a:bodyPr>
          <a:lstStyle/>
          <a:p>
            <a:r>
              <a:rPr lang="en-US" dirty="0"/>
              <a:t>   Other Education Resources:</a:t>
            </a:r>
          </a:p>
        </p:txBody>
      </p:sp>
      <p:sp>
        <p:nvSpPr>
          <p:cNvPr id="3" name="Content Placeholder 2">
            <a:extLst>
              <a:ext uri="{FF2B5EF4-FFF2-40B4-BE49-F238E27FC236}">
                <a16:creationId xmlns:a16="http://schemas.microsoft.com/office/drawing/2014/main" id="{26558174-BAA4-4416-BEF4-F8193F29E30C}"/>
              </a:ext>
            </a:extLst>
          </p:cNvPr>
          <p:cNvSpPr>
            <a:spLocks noGrp="1"/>
          </p:cNvSpPr>
          <p:nvPr>
            <p:ph idx="1"/>
          </p:nvPr>
        </p:nvSpPr>
        <p:spPr>
          <a:xfrm>
            <a:off x="806302" y="1612973"/>
            <a:ext cx="10166497" cy="4862471"/>
          </a:xfrm>
        </p:spPr>
        <p:txBody>
          <a:bodyPr>
            <a:normAutofit/>
          </a:bodyPr>
          <a:lstStyle/>
          <a:p>
            <a:r>
              <a:rPr lang="en-US" sz="3200" dirty="0"/>
              <a:t>Education &gt; Programs</a:t>
            </a:r>
          </a:p>
          <a:p>
            <a:pPr lvl="1">
              <a:buFont typeface="Wingdings" panose="05000000000000000000" pitchFamily="2" charset="2"/>
              <a:buChar char="ü"/>
            </a:pPr>
            <a:r>
              <a:rPr lang="en-US" sz="2800" dirty="0"/>
              <a:t>Multi-Year Pass Rates: </a:t>
            </a:r>
            <a:r>
              <a:rPr lang="en-US" dirty="0">
                <a:hlinkClick r:id="rId2"/>
              </a:rPr>
              <a:t>https://ksbn.kansas.gov/programs/</a:t>
            </a:r>
            <a:r>
              <a:rPr lang="en-US" dirty="0"/>
              <a:t> </a:t>
            </a:r>
          </a:p>
          <a:p>
            <a:pPr lvl="2">
              <a:buFont typeface="Wingdings" panose="05000000000000000000" pitchFamily="2" charset="2"/>
              <a:buChar char="§"/>
            </a:pPr>
            <a:r>
              <a:rPr lang="en-US" sz="2400" dirty="0"/>
              <a:t>Lists multi-year pass rates for each of the pre-licensure nursing programs in Kansas – updated every March</a:t>
            </a:r>
          </a:p>
          <a:p>
            <a:r>
              <a:rPr lang="en-US" sz="3200" dirty="0"/>
              <a:t>Resources &gt; Administrative Resources</a:t>
            </a:r>
          </a:p>
          <a:p>
            <a:pPr lvl="1">
              <a:spcAft>
                <a:spcPts val="600"/>
              </a:spcAft>
              <a:buFont typeface="Wingdings" panose="05000000000000000000" pitchFamily="2" charset="2"/>
              <a:buChar char="ü"/>
            </a:pPr>
            <a:r>
              <a:rPr lang="en-US" sz="2800" dirty="0"/>
              <a:t>Annual Report from KSBN – information about each nursing program:  </a:t>
            </a:r>
            <a:r>
              <a:rPr lang="en-US" sz="2800" dirty="0">
                <a:hlinkClick r:id="rId3"/>
              </a:rPr>
              <a:t>https://ksbn.kansas.gov/annual-report/</a:t>
            </a:r>
            <a:r>
              <a:rPr lang="en-US" sz="2800" dirty="0"/>
              <a:t>  </a:t>
            </a:r>
          </a:p>
          <a:p>
            <a:pPr lvl="1">
              <a:spcAft>
                <a:spcPts val="600"/>
              </a:spcAft>
              <a:buFont typeface="Wingdings" panose="05000000000000000000" pitchFamily="2" charset="2"/>
              <a:buChar char="ü"/>
            </a:pPr>
            <a:r>
              <a:rPr lang="en-US" sz="2800" dirty="0"/>
              <a:t>KSBN Strategic Plan</a:t>
            </a:r>
          </a:p>
          <a:p>
            <a:pPr lvl="1">
              <a:spcAft>
                <a:spcPts val="600"/>
              </a:spcAft>
              <a:buFont typeface="Wingdings" panose="05000000000000000000" pitchFamily="2" charset="2"/>
              <a:buChar char="ü"/>
            </a:pPr>
            <a:r>
              <a:rPr lang="en-US" sz="2800" dirty="0"/>
              <a:t>KSBN Articles</a:t>
            </a:r>
          </a:p>
          <a:p>
            <a:endParaRPr lang="en-US" dirty="0"/>
          </a:p>
        </p:txBody>
      </p:sp>
    </p:spTree>
    <p:extLst>
      <p:ext uri="{BB962C8B-B14F-4D97-AF65-F5344CB8AC3E}">
        <p14:creationId xmlns:p14="http://schemas.microsoft.com/office/powerpoint/2010/main" val="245898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A8F9-6D34-4B48-9309-DD93271D0E1B}"/>
              </a:ext>
            </a:extLst>
          </p:cNvPr>
          <p:cNvSpPr>
            <a:spLocks noGrp="1"/>
          </p:cNvSpPr>
          <p:nvPr>
            <p:ph type="ctrTitle"/>
          </p:nvPr>
        </p:nvSpPr>
        <p:spPr>
          <a:xfrm>
            <a:off x="0" y="680484"/>
            <a:ext cx="8259745" cy="1116418"/>
          </a:xfrm>
        </p:spPr>
        <p:txBody>
          <a:bodyPr>
            <a:normAutofit fontScale="90000"/>
          </a:bodyPr>
          <a:lstStyle/>
          <a:p>
            <a:r>
              <a:rPr lang="en-US" dirty="0"/>
              <a:t>Nursing Education Councils</a:t>
            </a:r>
          </a:p>
        </p:txBody>
      </p:sp>
    </p:spTree>
    <p:extLst>
      <p:ext uri="{BB962C8B-B14F-4D97-AF65-F5344CB8AC3E}">
        <p14:creationId xmlns:p14="http://schemas.microsoft.com/office/powerpoint/2010/main" val="40042336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6659-B563-4AB1-B66A-3B463AADE97F}"/>
              </a:ext>
            </a:extLst>
          </p:cNvPr>
          <p:cNvSpPr>
            <a:spLocks noGrp="1"/>
          </p:cNvSpPr>
          <p:nvPr>
            <p:ph type="title"/>
          </p:nvPr>
        </p:nvSpPr>
        <p:spPr>
          <a:xfrm>
            <a:off x="0" y="232120"/>
            <a:ext cx="7208874" cy="1192643"/>
          </a:xfrm>
        </p:spPr>
        <p:txBody>
          <a:bodyPr>
            <a:normAutofit fontScale="90000"/>
          </a:bodyPr>
          <a:lstStyle/>
          <a:p>
            <a:r>
              <a:rPr lang="en-US" dirty="0"/>
              <a:t> Kansas Council for Collaboration in</a:t>
            </a:r>
            <a:br>
              <a:rPr lang="en-US" dirty="0"/>
            </a:br>
            <a:r>
              <a:rPr lang="en-US" dirty="0"/>
              <a:t> Nursing (KCCN)</a:t>
            </a:r>
          </a:p>
        </p:txBody>
      </p:sp>
      <p:sp>
        <p:nvSpPr>
          <p:cNvPr id="3" name="Content Placeholder 2">
            <a:extLst>
              <a:ext uri="{FF2B5EF4-FFF2-40B4-BE49-F238E27FC236}">
                <a16:creationId xmlns:a16="http://schemas.microsoft.com/office/drawing/2014/main" id="{5671DA1C-C956-4153-ADC6-F4879610BE11}"/>
              </a:ext>
            </a:extLst>
          </p:cNvPr>
          <p:cNvSpPr>
            <a:spLocks noGrp="1"/>
          </p:cNvSpPr>
          <p:nvPr>
            <p:ph idx="1"/>
          </p:nvPr>
        </p:nvSpPr>
        <p:spPr>
          <a:xfrm>
            <a:off x="753140" y="1676769"/>
            <a:ext cx="9698665" cy="4351338"/>
          </a:xfrm>
        </p:spPr>
        <p:txBody>
          <a:bodyPr/>
          <a:lstStyle/>
          <a:p>
            <a:r>
              <a:rPr lang="en-US" sz="3200" dirty="0"/>
              <a:t>Nursing directors that meet to ensure quality education and collaboration around the state of Kansas</a:t>
            </a:r>
          </a:p>
          <a:p>
            <a:pPr lvl="1">
              <a:spcBef>
                <a:spcPts val="1200"/>
              </a:spcBef>
              <a:spcAft>
                <a:spcPts val="600"/>
              </a:spcAft>
              <a:buFont typeface="Wingdings" panose="05000000000000000000" pitchFamily="2" charset="2"/>
              <a:buChar char="ü"/>
            </a:pPr>
            <a:r>
              <a:rPr lang="en-US" sz="3200" dirty="0"/>
              <a:t>Kansas Association of Colleges of Nursing (KACN)</a:t>
            </a:r>
          </a:p>
          <a:p>
            <a:pPr lvl="1">
              <a:spcBef>
                <a:spcPts val="1200"/>
              </a:spcBef>
              <a:spcAft>
                <a:spcPts val="600"/>
              </a:spcAft>
              <a:buFont typeface="Wingdings" panose="05000000000000000000" pitchFamily="2" charset="2"/>
              <a:buChar char="ü"/>
            </a:pPr>
            <a:r>
              <a:rPr lang="en-US" sz="3200" dirty="0"/>
              <a:t>Kansas Council of Associate Degree Nursing Educators (KCADNE)</a:t>
            </a:r>
          </a:p>
          <a:p>
            <a:pPr lvl="1">
              <a:spcBef>
                <a:spcPts val="1200"/>
              </a:spcBef>
              <a:spcAft>
                <a:spcPts val="600"/>
              </a:spcAft>
              <a:buFont typeface="Wingdings" panose="05000000000000000000" pitchFamily="2" charset="2"/>
              <a:buChar char="ü"/>
            </a:pPr>
            <a:r>
              <a:rPr lang="en-US" sz="3200" dirty="0"/>
              <a:t>Kansas Council of Practical Nursing Educators (KCPNE)</a:t>
            </a:r>
          </a:p>
        </p:txBody>
      </p:sp>
    </p:spTree>
    <p:extLst>
      <p:ext uri="{BB962C8B-B14F-4D97-AF65-F5344CB8AC3E}">
        <p14:creationId xmlns:p14="http://schemas.microsoft.com/office/powerpoint/2010/main" val="14514276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6659-B563-4AB1-B66A-3B463AADE97F}"/>
              </a:ext>
            </a:extLst>
          </p:cNvPr>
          <p:cNvSpPr>
            <a:spLocks noGrp="1"/>
          </p:cNvSpPr>
          <p:nvPr>
            <p:ph type="title"/>
          </p:nvPr>
        </p:nvSpPr>
        <p:spPr>
          <a:xfrm>
            <a:off x="0" y="232120"/>
            <a:ext cx="7049386" cy="1056353"/>
          </a:xfrm>
        </p:spPr>
        <p:txBody>
          <a:bodyPr>
            <a:normAutofit/>
          </a:bodyPr>
          <a:lstStyle/>
          <a:p>
            <a:pPr algn="ctr"/>
            <a:r>
              <a:rPr lang="en-US" dirty="0"/>
              <a:t> </a:t>
            </a:r>
            <a:r>
              <a:rPr lang="en-US" sz="6600" dirty="0"/>
              <a:t>KACN</a:t>
            </a:r>
            <a:endParaRPr lang="en-US" dirty="0"/>
          </a:p>
        </p:txBody>
      </p:sp>
      <p:sp>
        <p:nvSpPr>
          <p:cNvPr id="3" name="Content Placeholder 2">
            <a:extLst>
              <a:ext uri="{FF2B5EF4-FFF2-40B4-BE49-F238E27FC236}">
                <a16:creationId xmlns:a16="http://schemas.microsoft.com/office/drawing/2014/main" id="{5671DA1C-C956-4153-ADC6-F4879610BE11}"/>
              </a:ext>
            </a:extLst>
          </p:cNvPr>
          <p:cNvSpPr>
            <a:spLocks noGrp="1"/>
          </p:cNvSpPr>
          <p:nvPr>
            <p:ph idx="1"/>
          </p:nvPr>
        </p:nvSpPr>
        <p:spPr>
          <a:xfrm>
            <a:off x="561754" y="1506648"/>
            <a:ext cx="9975111" cy="4596440"/>
          </a:xfrm>
        </p:spPr>
        <p:txBody>
          <a:bodyPr>
            <a:normAutofit/>
          </a:bodyPr>
          <a:lstStyle/>
          <a:p>
            <a:r>
              <a:rPr lang="en-US" sz="3500" dirty="0"/>
              <a:t>Council for Bachelor’s and Graduate/Post-Graduate Nursing Programs</a:t>
            </a:r>
          </a:p>
          <a:p>
            <a:pPr lvl="1">
              <a:spcBef>
                <a:spcPts val="1200"/>
              </a:spcBef>
              <a:spcAft>
                <a:spcPts val="600"/>
              </a:spcAft>
              <a:buFont typeface="Wingdings" panose="05000000000000000000" pitchFamily="2" charset="2"/>
              <a:buChar char="ü"/>
            </a:pPr>
            <a:r>
              <a:rPr lang="en-US" sz="3500" dirty="0"/>
              <a:t>Chair of KACN</a:t>
            </a:r>
            <a:r>
              <a:rPr lang="en-US" sz="3200" dirty="0"/>
              <a:t>:</a:t>
            </a:r>
          </a:p>
          <a:p>
            <a:pPr lvl="2">
              <a:spcBef>
                <a:spcPts val="600"/>
              </a:spcBef>
              <a:spcAft>
                <a:spcPts val="600"/>
              </a:spcAft>
              <a:buFont typeface="Wingdings" panose="05000000000000000000" pitchFamily="2" charset="2"/>
              <a:buChar char="§"/>
            </a:pPr>
            <a:r>
              <a:rPr lang="en-US" sz="2800" dirty="0">
                <a:latin typeface="Adobe Heiti Std R" panose="020B0400000000000000" pitchFamily="34" charset="-128"/>
                <a:ea typeface="Adobe Heiti Std R" panose="020B0400000000000000" pitchFamily="34" charset="-128"/>
              </a:rPr>
              <a:t>Geri Tyrell, DNP, RN</a:t>
            </a:r>
          </a:p>
          <a:p>
            <a:pPr lvl="3">
              <a:spcBef>
                <a:spcPts val="600"/>
              </a:spcBef>
              <a:spcAft>
                <a:spcPts val="600"/>
              </a:spcAft>
              <a:buFont typeface="Courier New" panose="02070309020205020404" pitchFamily="49" charset="0"/>
              <a:buChar char="o"/>
            </a:pPr>
            <a:r>
              <a:rPr lang="en-US" sz="2400" dirty="0">
                <a:latin typeface="Adobe Heiti Std R" panose="020B0400000000000000" pitchFamily="34" charset="-128"/>
                <a:ea typeface="Adobe Heiti Std R" panose="020B0400000000000000" pitchFamily="34" charset="-128"/>
              </a:rPr>
              <a:t>Nursing Program Administrator, Bethel College</a:t>
            </a:r>
          </a:p>
          <a:p>
            <a:pPr lvl="3">
              <a:spcBef>
                <a:spcPts val="600"/>
              </a:spcBef>
              <a:spcAft>
                <a:spcPts val="600"/>
              </a:spcAft>
              <a:buFont typeface="Courier New" panose="02070309020205020404" pitchFamily="49" charset="0"/>
              <a:buChar char="o"/>
            </a:pPr>
            <a:r>
              <a:rPr lang="en-US" sz="2400" dirty="0">
                <a:latin typeface="Adobe Heiti Std R" panose="020B0400000000000000" pitchFamily="34" charset="-128"/>
                <a:ea typeface="Adobe Heiti Std R" panose="020B0400000000000000" pitchFamily="34" charset="-128"/>
              </a:rPr>
              <a:t>(316) 284-5286</a:t>
            </a:r>
          </a:p>
          <a:p>
            <a:pPr lvl="3">
              <a:spcBef>
                <a:spcPts val="600"/>
              </a:spcBef>
              <a:spcAft>
                <a:spcPts val="1200"/>
              </a:spcAft>
              <a:buFont typeface="Courier New" panose="02070309020205020404" pitchFamily="49" charset="0"/>
              <a:buChar char="o"/>
            </a:pPr>
            <a:r>
              <a:rPr lang="en-US" sz="2400" dirty="0">
                <a:latin typeface="Adobe Heiti Std R" panose="020B0400000000000000" pitchFamily="34" charset="-128"/>
                <a:ea typeface="Adobe Heiti Std R" panose="020B0400000000000000" pitchFamily="34" charset="-128"/>
                <a:hlinkClick r:id="rId2"/>
              </a:rPr>
              <a:t>gtyrell@bethelks.edu</a:t>
            </a:r>
            <a:r>
              <a:rPr lang="en-US" sz="2400" dirty="0">
                <a:latin typeface="Adobe Heiti Std R" panose="020B0400000000000000" pitchFamily="34" charset="-128"/>
                <a:ea typeface="Adobe Heiti Std R" panose="020B0400000000000000" pitchFamily="34" charset="-128"/>
              </a:rPr>
              <a:t> </a:t>
            </a:r>
          </a:p>
          <a:p>
            <a:pPr marL="1371600" lvl="3" indent="0">
              <a:spcBef>
                <a:spcPts val="600"/>
              </a:spcBef>
              <a:buNone/>
            </a:pPr>
            <a:endParaRPr lang="en-US" sz="2600" dirty="0"/>
          </a:p>
        </p:txBody>
      </p:sp>
    </p:spTree>
    <p:extLst>
      <p:ext uri="{BB962C8B-B14F-4D97-AF65-F5344CB8AC3E}">
        <p14:creationId xmlns:p14="http://schemas.microsoft.com/office/powerpoint/2010/main" val="39622014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6659-B563-4AB1-B66A-3B463AADE97F}"/>
              </a:ext>
            </a:extLst>
          </p:cNvPr>
          <p:cNvSpPr>
            <a:spLocks noGrp="1"/>
          </p:cNvSpPr>
          <p:nvPr>
            <p:ph type="title"/>
          </p:nvPr>
        </p:nvSpPr>
        <p:spPr>
          <a:xfrm>
            <a:off x="0" y="232120"/>
            <a:ext cx="7049386" cy="1056353"/>
          </a:xfrm>
        </p:spPr>
        <p:txBody>
          <a:bodyPr>
            <a:normAutofit/>
          </a:bodyPr>
          <a:lstStyle/>
          <a:p>
            <a:pPr algn="ctr"/>
            <a:r>
              <a:rPr lang="en-US" dirty="0"/>
              <a:t> </a:t>
            </a:r>
            <a:r>
              <a:rPr lang="en-US" sz="6600" dirty="0"/>
              <a:t>KCADNE</a:t>
            </a:r>
            <a:endParaRPr lang="en-US" dirty="0"/>
          </a:p>
        </p:txBody>
      </p:sp>
      <p:sp>
        <p:nvSpPr>
          <p:cNvPr id="3" name="Content Placeholder 2">
            <a:extLst>
              <a:ext uri="{FF2B5EF4-FFF2-40B4-BE49-F238E27FC236}">
                <a16:creationId xmlns:a16="http://schemas.microsoft.com/office/drawing/2014/main" id="{5671DA1C-C956-4153-ADC6-F4879610BE11}"/>
              </a:ext>
            </a:extLst>
          </p:cNvPr>
          <p:cNvSpPr>
            <a:spLocks noGrp="1"/>
          </p:cNvSpPr>
          <p:nvPr>
            <p:ph idx="1"/>
          </p:nvPr>
        </p:nvSpPr>
        <p:spPr>
          <a:xfrm>
            <a:off x="753140" y="1676769"/>
            <a:ext cx="9698665" cy="4351338"/>
          </a:xfrm>
        </p:spPr>
        <p:txBody>
          <a:bodyPr>
            <a:normAutofit/>
          </a:bodyPr>
          <a:lstStyle/>
          <a:p>
            <a:r>
              <a:rPr lang="en-US" sz="3200" dirty="0"/>
              <a:t>Council of Associate Degree Nursing Programs</a:t>
            </a:r>
          </a:p>
          <a:p>
            <a:pPr lvl="1">
              <a:spcBef>
                <a:spcPts val="1200"/>
              </a:spcBef>
              <a:spcAft>
                <a:spcPts val="600"/>
              </a:spcAft>
              <a:buFont typeface="Wingdings" panose="05000000000000000000" pitchFamily="2" charset="2"/>
              <a:buChar char="ü"/>
            </a:pPr>
            <a:r>
              <a:rPr lang="en-US" sz="3200" dirty="0"/>
              <a:t>President of KCADNE:</a:t>
            </a:r>
          </a:p>
          <a:p>
            <a:pPr lvl="2">
              <a:spcBef>
                <a:spcPts val="1200"/>
              </a:spcBef>
              <a:spcAft>
                <a:spcPts val="600"/>
              </a:spcAft>
              <a:buFont typeface="Wingdings" panose="05000000000000000000" pitchFamily="2" charset="2"/>
              <a:buChar char="§"/>
            </a:pPr>
            <a:r>
              <a:rPr lang="en-US" sz="2800" dirty="0"/>
              <a:t>Karen LaMartina, PhD, RN</a:t>
            </a:r>
          </a:p>
          <a:p>
            <a:pPr lvl="3">
              <a:spcBef>
                <a:spcPts val="1200"/>
              </a:spcBef>
              <a:spcAft>
                <a:spcPts val="600"/>
              </a:spcAft>
              <a:buFont typeface="Courier New" panose="02070309020205020404" pitchFamily="49" charset="0"/>
              <a:buChar char="o"/>
            </a:pPr>
            <a:r>
              <a:rPr lang="en-US" sz="2600" dirty="0"/>
              <a:t>Director of ADN Program, Johnson County Community College</a:t>
            </a:r>
          </a:p>
          <a:p>
            <a:pPr lvl="3">
              <a:spcBef>
                <a:spcPts val="1200"/>
              </a:spcBef>
              <a:spcAft>
                <a:spcPts val="600"/>
              </a:spcAft>
              <a:buFont typeface="Courier New" panose="02070309020205020404" pitchFamily="49" charset="0"/>
              <a:buChar char="o"/>
            </a:pPr>
            <a:r>
              <a:rPr lang="en-US" sz="2600" dirty="0"/>
              <a:t>(913) 469-8500 X3175</a:t>
            </a:r>
          </a:p>
          <a:p>
            <a:pPr lvl="3">
              <a:spcBef>
                <a:spcPts val="1200"/>
              </a:spcBef>
              <a:spcAft>
                <a:spcPts val="600"/>
              </a:spcAft>
              <a:buFont typeface="Courier New" panose="02070309020205020404" pitchFamily="49" charset="0"/>
              <a:buChar char="o"/>
            </a:pPr>
            <a:r>
              <a:rPr lang="en-US" sz="2600" dirty="0">
                <a:hlinkClick r:id="rId2"/>
              </a:rPr>
              <a:t>lamartin@jccc.edu</a:t>
            </a:r>
            <a:r>
              <a:rPr lang="en-US" sz="2600" dirty="0"/>
              <a:t> </a:t>
            </a:r>
          </a:p>
        </p:txBody>
      </p:sp>
    </p:spTree>
    <p:extLst>
      <p:ext uri="{BB962C8B-B14F-4D97-AF65-F5344CB8AC3E}">
        <p14:creationId xmlns:p14="http://schemas.microsoft.com/office/powerpoint/2010/main" val="29523857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6659-B563-4AB1-B66A-3B463AADE97F}"/>
              </a:ext>
            </a:extLst>
          </p:cNvPr>
          <p:cNvSpPr>
            <a:spLocks noGrp="1"/>
          </p:cNvSpPr>
          <p:nvPr>
            <p:ph type="title"/>
          </p:nvPr>
        </p:nvSpPr>
        <p:spPr>
          <a:xfrm>
            <a:off x="0" y="232120"/>
            <a:ext cx="7049386" cy="1056353"/>
          </a:xfrm>
        </p:spPr>
        <p:txBody>
          <a:bodyPr>
            <a:normAutofit/>
          </a:bodyPr>
          <a:lstStyle/>
          <a:p>
            <a:pPr algn="ctr"/>
            <a:r>
              <a:rPr lang="en-US" dirty="0"/>
              <a:t> </a:t>
            </a:r>
            <a:r>
              <a:rPr lang="en-US" sz="6600" dirty="0"/>
              <a:t>KCPNE</a:t>
            </a:r>
            <a:endParaRPr lang="en-US" dirty="0"/>
          </a:p>
        </p:txBody>
      </p:sp>
      <p:sp>
        <p:nvSpPr>
          <p:cNvPr id="3" name="Content Placeholder 2">
            <a:extLst>
              <a:ext uri="{FF2B5EF4-FFF2-40B4-BE49-F238E27FC236}">
                <a16:creationId xmlns:a16="http://schemas.microsoft.com/office/drawing/2014/main" id="{5671DA1C-C956-4153-ADC6-F4879610BE11}"/>
              </a:ext>
            </a:extLst>
          </p:cNvPr>
          <p:cNvSpPr>
            <a:spLocks noGrp="1"/>
          </p:cNvSpPr>
          <p:nvPr>
            <p:ph idx="1"/>
          </p:nvPr>
        </p:nvSpPr>
        <p:spPr>
          <a:xfrm>
            <a:off x="753140" y="1676769"/>
            <a:ext cx="9698665" cy="4351338"/>
          </a:xfrm>
        </p:spPr>
        <p:txBody>
          <a:bodyPr>
            <a:normAutofit/>
          </a:bodyPr>
          <a:lstStyle/>
          <a:p>
            <a:r>
              <a:rPr lang="en-US" sz="3200" dirty="0"/>
              <a:t>Council of Practical Nursing Programs</a:t>
            </a:r>
          </a:p>
          <a:p>
            <a:pPr lvl="1">
              <a:spcBef>
                <a:spcPts val="1200"/>
              </a:spcBef>
              <a:spcAft>
                <a:spcPts val="600"/>
              </a:spcAft>
              <a:buFont typeface="Wingdings" panose="05000000000000000000" pitchFamily="2" charset="2"/>
              <a:buChar char="ü"/>
            </a:pPr>
            <a:r>
              <a:rPr lang="en-US" sz="3200" dirty="0"/>
              <a:t>President of KCPNE:</a:t>
            </a:r>
          </a:p>
          <a:p>
            <a:pPr lvl="2">
              <a:spcBef>
                <a:spcPts val="1200"/>
              </a:spcBef>
              <a:spcAft>
                <a:spcPts val="600"/>
              </a:spcAft>
              <a:buFont typeface="Wingdings" panose="05000000000000000000" pitchFamily="2" charset="2"/>
              <a:buChar char="§"/>
            </a:pPr>
            <a:r>
              <a:rPr lang="en-US" sz="2800" dirty="0"/>
              <a:t>Christina Rudacille, MSN, RN</a:t>
            </a:r>
          </a:p>
          <a:p>
            <a:pPr lvl="3">
              <a:spcBef>
                <a:spcPts val="1200"/>
              </a:spcBef>
              <a:spcAft>
                <a:spcPts val="600"/>
              </a:spcAft>
              <a:buFont typeface="Courier New" panose="02070309020205020404" pitchFamily="49" charset="0"/>
              <a:buChar char="o"/>
            </a:pPr>
            <a:r>
              <a:rPr lang="en-US" sz="2600" dirty="0"/>
              <a:t>Director of PN Program, Johnson County Community College</a:t>
            </a:r>
          </a:p>
          <a:p>
            <a:pPr lvl="3">
              <a:spcBef>
                <a:spcPts val="1200"/>
              </a:spcBef>
              <a:spcAft>
                <a:spcPts val="600"/>
              </a:spcAft>
              <a:buFont typeface="Courier New" panose="02070309020205020404" pitchFamily="49" charset="0"/>
              <a:buChar char="o"/>
            </a:pPr>
            <a:r>
              <a:rPr lang="en-US" sz="2600" dirty="0"/>
              <a:t>(913) 469-8500 X4767</a:t>
            </a:r>
          </a:p>
          <a:p>
            <a:pPr lvl="3">
              <a:spcBef>
                <a:spcPts val="1200"/>
              </a:spcBef>
              <a:spcAft>
                <a:spcPts val="600"/>
              </a:spcAft>
              <a:buFont typeface="Courier New" panose="02070309020205020404" pitchFamily="49" charset="0"/>
              <a:buChar char="o"/>
            </a:pPr>
            <a:r>
              <a:rPr lang="en-US" sz="2600" dirty="0">
                <a:hlinkClick r:id="rId2"/>
              </a:rPr>
              <a:t>crudacil@jccc.edu</a:t>
            </a:r>
            <a:r>
              <a:rPr lang="en-US" sz="2600" dirty="0"/>
              <a:t> </a:t>
            </a:r>
          </a:p>
        </p:txBody>
      </p:sp>
    </p:spTree>
    <p:extLst>
      <p:ext uri="{BB962C8B-B14F-4D97-AF65-F5344CB8AC3E}">
        <p14:creationId xmlns:p14="http://schemas.microsoft.com/office/powerpoint/2010/main" val="5470682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FD6F-F52D-4BB9-B95F-42A35CBE013D}"/>
              </a:ext>
            </a:extLst>
          </p:cNvPr>
          <p:cNvSpPr>
            <a:spLocks noGrp="1"/>
          </p:cNvSpPr>
          <p:nvPr>
            <p:ph type="title"/>
          </p:nvPr>
        </p:nvSpPr>
        <p:spPr/>
        <p:txBody>
          <a:bodyPr/>
          <a:lstStyle/>
          <a:p>
            <a:r>
              <a:rPr lang="en-US" dirty="0"/>
              <a:t>  KSBN Education Contacts</a:t>
            </a:r>
          </a:p>
        </p:txBody>
      </p:sp>
      <p:sp>
        <p:nvSpPr>
          <p:cNvPr id="3" name="Content Placeholder 2">
            <a:extLst>
              <a:ext uri="{FF2B5EF4-FFF2-40B4-BE49-F238E27FC236}">
                <a16:creationId xmlns:a16="http://schemas.microsoft.com/office/drawing/2014/main" id="{60484C58-21BE-45C8-AEEA-68D0F7817829}"/>
              </a:ext>
            </a:extLst>
          </p:cNvPr>
          <p:cNvSpPr>
            <a:spLocks noGrp="1"/>
          </p:cNvSpPr>
          <p:nvPr>
            <p:ph idx="1"/>
          </p:nvPr>
        </p:nvSpPr>
        <p:spPr>
          <a:xfrm>
            <a:off x="637674" y="1649908"/>
            <a:ext cx="10515600" cy="4351338"/>
          </a:xfrm>
        </p:spPr>
        <p:txBody>
          <a:bodyPr>
            <a:normAutofit fontScale="70000" lnSpcReduction="20000"/>
          </a:bodyPr>
          <a:lstStyle/>
          <a:p>
            <a:pPr>
              <a:spcBef>
                <a:spcPts val="600"/>
              </a:spcBef>
              <a:spcAft>
                <a:spcPts val="600"/>
              </a:spcAft>
            </a:pPr>
            <a:r>
              <a:rPr lang="en-US" sz="3400" dirty="0"/>
              <a:t>Janelle Martin, MHSA, RN -  Education Compliance Officer</a:t>
            </a:r>
          </a:p>
          <a:p>
            <a:pPr lvl="1">
              <a:spcBef>
                <a:spcPts val="600"/>
              </a:spcBef>
              <a:spcAft>
                <a:spcPts val="600"/>
              </a:spcAft>
              <a:buFont typeface="Wingdings" panose="05000000000000000000" pitchFamily="2" charset="2"/>
              <a:buChar char="ü"/>
            </a:pPr>
            <a:r>
              <a:rPr lang="en-US" sz="2800" dirty="0"/>
              <a:t>785-296-5036</a:t>
            </a:r>
          </a:p>
          <a:p>
            <a:pPr lvl="1">
              <a:spcBef>
                <a:spcPts val="600"/>
              </a:spcBef>
              <a:spcAft>
                <a:spcPts val="600"/>
              </a:spcAft>
              <a:buFont typeface="Wingdings" panose="05000000000000000000" pitchFamily="2" charset="2"/>
              <a:buChar char="ü"/>
            </a:pPr>
            <a:r>
              <a:rPr lang="en-US" sz="2800" dirty="0">
                <a:hlinkClick r:id="rId2"/>
              </a:rPr>
              <a:t>Janelle.martin@ks.gov</a:t>
            </a:r>
            <a:endParaRPr lang="en-US" sz="2800" dirty="0"/>
          </a:p>
          <a:p>
            <a:pPr marL="457200" lvl="1" indent="0">
              <a:spcBef>
                <a:spcPts val="600"/>
              </a:spcBef>
              <a:spcAft>
                <a:spcPts val="600"/>
              </a:spcAft>
              <a:buNone/>
            </a:pPr>
            <a:endParaRPr lang="en-US" sz="2800" dirty="0"/>
          </a:p>
          <a:p>
            <a:pPr>
              <a:spcBef>
                <a:spcPts val="600"/>
              </a:spcBef>
              <a:spcAft>
                <a:spcPts val="600"/>
              </a:spcAft>
            </a:pPr>
            <a:r>
              <a:rPr lang="en-US" sz="3400" dirty="0"/>
              <a:t>Chelsey Stephenson – CNE Education Specialist / IV Therapy</a:t>
            </a:r>
            <a:endParaRPr lang="en-US" sz="3200" dirty="0"/>
          </a:p>
          <a:p>
            <a:pPr lvl="1">
              <a:spcBef>
                <a:spcPts val="600"/>
              </a:spcBef>
              <a:spcAft>
                <a:spcPts val="600"/>
              </a:spcAft>
              <a:buFont typeface="Wingdings" panose="05000000000000000000" pitchFamily="2" charset="2"/>
              <a:buChar char="ü"/>
            </a:pPr>
            <a:r>
              <a:rPr lang="en-US" sz="3200"/>
              <a:t> 785-296-5062</a:t>
            </a:r>
            <a:endParaRPr lang="en-US" sz="3200" dirty="0"/>
          </a:p>
          <a:p>
            <a:pPr lvl="1">
              <a:spcBef>
                <a:spcPts val="600"/>
              </a:spcBef>
              <a:spcAft>
                <a:spcPts val="600"/>
              </a:spcAft>
              <a:buFont typeface="Wingdings" panose="05000000000000000000" pitchFamily="2" charset="2"/>
              <a:buChar char="ü"/>
            </a:pPr>
            <a:r>
              <a:rPr lang="en-US" sz="3200" dirty="0">
                <a:hlinkClick r:id="rId3"/>
              </a:rPr>
              <a:t>Chelsey.Stephenson@ks.gov</a:t>
            </a:r>
            <a:r>
              <a:rPr lang="en-US" sz="3200" dirty="0"/>
              <a:t> </a:t>
            </a:r>
          </a:p>
          <a:p>
            <a:pPr marL="457200" lvl="1" indent="0">
              <a:spcBef>
                <a:spcPts val="600"/>
              </a:spcBef>
              <a:spcAft>
                <a:spcPts val="600"/>
              </a:spcAft>
              <a:buNone/>
            </a:pPr>
            <a:endParaRPr lang="en-US" sz="3200" dirty="0"/>
          </a:p>
          <a:p>
            <a:pPr>
              <a:spcBef>
                <a:spcPts val="600"/>
              </a:spcBef>
              <a:spcAft>
                <a:spcPts val="600"/>
              </a:spcAft>
            </a:pPr>
            <a:r>
              <a:rPr lang="en-US" sz="3400" dirty="0"/>
              <a:t>Michelle Brown - Senior Administrative Asst. - Education</a:t>
            </a:r>
          </a:p>
          <a:p>
            <a:pPr lvl="1">
              <a:spcBef>
                <a:spcPts val="600"/>
              </a:spcBef>
              <a:spcAft>
                <a:spcPts val="600"/>
              </a:spcAft>
              <a:buFont typeface="Wingdings" panose="05000000000000000000" pitchFamily="2" charset="2"/>
              <a:buChar char="ü"/>
            </a:pPr>
            <a:r>
              <a:rPr lang="en-US" sz="3200" dirty="0"/>
              <a:t>785-296-3782</a:t>
            </a:r>
          </a:p>
          <a:p>
            <a:pPr lvl="1">
              <a:spcBef>
                <a:spcPts val="600"/>
              </a:spcBef>
              <a:spcAft>
                <a:spcPts val="600"/>
              </a:spcAft>
              <a:buFont typeface="Wingdings" panose="05000000000000000000" pitchFamily="2" charset="2"/>
              <a:buChar char="ü"/>
            </a:pPr>
            <a:r>
              <a:rPr lang="en-US" sz="3200" dirty="0">
                <a:hlinkClick r:id="rId4"/>
              </a:rPr>
              <a:t>michelle.brown@ks.gov</a:t>
            </a:r>
            <a:r>
              <a:rPr lang="en-US" sz="3200" dirty="0"/>
              <a:t> </a:t>
            </a:r>
          </a:p>
        </p:txBody>
      </p:sp>
    </p:spTree>
    <p:extLst>
      <p:ext uri="{BB962C8B-B14F-4D97-AF65-F5344CB8AC3E}">
        <p14:creationId xmlns:p14="http://schemas.microsoft.com/office/powerpoint/2010/main" val="25591521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B70A-B7A9-43C3-8652-76F55A01D932}"/>
              </a:ext>
            </a:extLst>
          </p:cNvPr>
          <p:cNvSpPr>
            <a:spLocks noGrp="1"/>
          </p:cNvSpPr>
          <p:nvPr>
            <p:ph type="title"/>
          </p:nvPr>
        </p:nvSpPr>
        <p:spPr/>
        <p:txBody>
          <a:bodyPr/>
          <a:lstStyle/>
          <a:p>
            <a:pPr algn="ctr"/>
            <a:r>
              <a:rPr lang="en-US"/>
              <a:t>WRAP UP</a:t>
            </a:r>
            <a:endParaRPr lang="en-US" dirty="0"/>
          </a:p>
        </p:txBody>
      </p:sp>
      <p:sp>
        <p:nvSpPr>
          <p:cNvPr id="3" name="Content Placeholder 2">
            <a:extLst>
              <a:ext uri="{FF2B5EF4-FFF2-40B4-BE49-F238E27FC236}">
                <a16:creationId xmlns:a16="http://schemas.microsoft.com/office/drawing/2014/main" id="{EB9C8424-DEE8-48A9-8F50-1668C8AA0091}"/>
              </a:ext>
            </a:extLst>
          </p:cNvPr>
          <p:cNvSpPr>
            <a:spLocks noGrp="1"/>
          </p:cNvSpPr>
          <p:nvPr>
            <p:ph idx="1"/>
          </p:nvPr>
        </p:nvSpPr>
        <p:spPr/>
        <p:txBody>
          <a:bodyPr/>
          <a:lstStyle/>
          <a:p>
            <a:pPr marL="0" indent="0" algn="ctr">
              <a:buNone/>
            </a:pPr>
            <a:endParaRPr lang="en-US" dirty="0"/>
          </a:p>
          <a:p>
            <a:pPr marL="0" indent="0" algn="ctr">
              <a:buNone/>
            </a:pPr>
            <a:r>
              <a:rPr lang="en-US" sz="9600" dirty="0"/>
              <a:t>QUESTIONS????</a:t>
            </a:r>
          </a:p>
          <a:p>
            <a:pPr marL="0" indent="0" algn="ctr">
              <a:buNone/>
            </a:pPr>
            <a:endParaRPr lang="en-US" dirty="0"/>
          </a:p>
        </p:txBody>
      </p:sp>
    </p:spTree>
    <p:extLst>
      <p:ext uri="{BB962C8B-B14F-4D97-AF65-F5344CB8AC3E}">
        <p14:creationId xmlns:p14="http://schemas.microsoft.com/office/powerpoint/2010/main" val="189391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8044-72E7-4B36-9C69-B0F454D85F22}"/>
              </a:ext>
            </a:extLst>
          </p:cNvPr>
          <p:cNvSpPr>
            <a:spLocks noGrp="1"/>
          </p:cNvSpPr>
          <p:nvPr>
            <p:ph type="title"/>
          </p:nvPr>
        </p:nvSpPr>
        <p:spPr/>
        <p:txBody>
          <a:bodyPr>
            <a:normAutofit/>
          </a:bodyPr>
          <a:lstStyle/>
          <a:p>
            <a:pPr algn="ctr"/>
            <a:r>
              <a:rPr lang="en-US" sz="4800" dirty="0"/>
              <a:t>Education Committee</a:t>
            </a:r>
          </a:p>
        </p:txBody>
      </p:sp>
      <p:sp>
        <p:nvSpPr>
          <p:cNvPr id="3" name="Content Placeholder 2">
            <a:extLst>
              <a:ext uri="{FF2B5EF4-FFF2-40B4-BE49-F238E27FC236}">
                <a16:creationId xmlns:a16="http://schemas.microsoft.com/office/drawing/2014/main" id="{D931A9C7-9136-4709-8525-29049F4C9A8D}"/>
              </a:ext>
            </a:extLst>
          </p:cNvPr>
          <p:cNvSpPr>
            <a:spLocks noGrp="1"/>
          </p:cNvSpPr>
          <p:nvPr>
            <p:ph idx="1"/>
          </p:nvPr>
        </p:nvSpPr>
        <p:spPr/>
        <p:txBody>
          <a:bodyPr>
            <a:normAutofit fontScale="92500"/>
          </a:bodyPr>
          <a:lstStyle/>
          <a:p>
            <a:r>
              <a:rPr lang="en-US" sz="4000" dirty="0"/>
              <a:t>Purpose</a:t>
            </a:r>
            <a:endParaRPr lang="en-US" dirty="0"/>
          </a:p>
          <a:p>
            <a:pPr lvl="1">
              <a:lnSpc>
                <a:spcPct val="100000"/>
              </a:lnSpc>
              <a:spcBef>
                <a:spcPts val="1200"/>
              </a:spcBef>
              <a:spcAft>
                <a:spcPts val="1200"/>
              </a:spcAft>
            </a:pPr>
            <a:r>
              <a:rPr lang="en-US" sz="3200" dirty="0"/>
              <a:t>To review and recommend revisions in educational statutes and regulations for nursing, APRN, RNA and MHT programs</a:t>
            </a:r>
          </a:p>
          <a:p>
            <a:pPr lvl="1">
              <a:lnSpc>
                <a:spcPct val="100000"/>
              </a:lnSpc>
              <a:spcBef>
                <a:spcPts val="1200"/>
              </a:spcBef>
              <a:spcAft>
                <a:spcPts val="1200"/>
              </a:spcAft>
            </a:pPr>
            <a:r>
              <a:rPr lang="en-US" sz="3200" dirty="0"/>
              <a:t>To review educational policies for nursing and MHT programs</a:t>
            </a:r>
          </a:p>
          <a:p>
            <a:pPr lvl="1">
              <a:lnSpc>
                <a:spcPct val="100000"/>
              </a:lnSpc>
              <a:spcBef>
                <a:spcPts val="1200"/>
              </a:spcBef>
              <a:spcAft>
                <a:spcPts val="1200"/>
              </a:spcAft>
            </a:pPr>
            <a:r>
              <a:rPr lang="en-US" sz="3200" dirty="0"/>
              <a:t>To review all reports, evaluations, and site visit reports for schools of nursing, APRN, RNA and MHT programs</a:t>
            </a:r>
          </a:p>
        </p:txBody>
      </p:sp>
    </p:spTree>
    <p:extLst>
      <p:ext uri="{BB962C8B-B14F-4D97-AF65-F5344CB8AC3E}">
        <p14:creationId xmlns:p14="http://schemas.microsoft.com/office/powerpoint/2010/main" val="2623658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8044-72E7-4B36-9C69-B0F454D85F22}"/>
              </a:ext>
            </a:extLst>
          </p:cNvPr>
          <p:cNvSpPr>
            <a:spLocks noGrp="1"/>
          </p:cNvSpPr>
          <p:nvPr>
            <p:ph type="title"/>
          </p:nvPr>
        </p:nvSpPr>
        <p:spPr/>
        <p:txBody>
          <a:bodyPr>
            <a:normAutofit/>
          </a:bodyPr>
          <a:lstStyle/>
          <a:p>
            <a:pPr algn="ctr"/>
            <a:r>
              <a:rPr lang="en-US" sz="4800" dirty="0"/>
              <a:t>Education Committee</a:t>
            </a:r>
          </a:p>
        </p:txBody>
      </p:sp>
      <p:sp>
        <p:nvSpPr>
          <p:cNvPr id="3" name="Content Placeholder 2">
            <a:extLst>
              <a:ext uri="{FF2B5EF4-FFF2-40B4-BE49-F238E27FC236}">
                <a16:creationId xmlns:a16="http://schemas.microsoft.com/office/drawing/2014/main" id="{D931A9C7-9136-4709-8525-29049F4C9A8D}"/>
              </a:ext>
            </a:extLst>
          </p:cNvPr>
          <p:cNvSpPr>
            <a:spLocks noGrp="1"/>
          </p:cNvSpPr>
          <p:nvPr>
            <p:ph idx="1"/>
          </p:nvPr>
        </p:nvSpPr>
        <p:spPr>
          <a:xfrm>
            <a:off x="754912" y="1648047"/>
            <a:ext cx="10185990" cy="4528916"/>
          </a:xfrm>
        </p:spPr>
        <p:txBody>
          <a:bodyPr>
            <a:normAutofit fontScale="85000" lnSpcReduction="10000"/>
          </a:bodyPr>
          <a:lstStyle/>
          <a:p>
            <a:r>
              <a:rPr lang="en-US" sz="4000" dirty="0"/>
              <a:t>Responsible to do the following:</a:t>
            </a:r>
            <a:endParaRPr lang="en-US" dirty="0"/>
          </a:p>
          <a:p>
            <a:pPr lvl="1">
              <a:lnSpc>
                <a:spcPct val="100000"/>
              </a:lnSpc>
              <a:spcBef>
                <a:spcPts val="1200"/>
              </a:spcBef>
              <a:spcAft>
                <a:spcPts val="1200"/>
              </a:spcAft>
            </a:pPr>
            <a:r>
              <a:rPr lang="en-US" sz="3200" dirty="0"/>
              <a:t>Approve programs which prepare licensees</a:t>
            </a:r>
          </a:p>
          <a:p>
            <a:pPr lvl="1">
              <a:lnSpc>
                <a:spcPct val="100000"/>
              </a:lnSpc>
              <a:spcBef>
                <a:spcPts val="1200"/>
              </a:spcBef>
              <a:spcAft>
                <a:spcPts val="1200"/>
              </a:spcAft>
            </a:pPr>
            <a:r>
              <a:rPr lang="en-US" sz="3200" dirty="0"/>
              <a:t>Conduct on-site visits to schools of nursing and MHT programs</a:t>
            </a:r>
          </a:p>
          <a:p>
            <a:pPr lvl="1">
              <a:lnSpc>
                <a:spcPct val="100000"/>
              </a:lnSpc>
              <a:spcBef>
                <a:spcPts val="1200"/>
              </a:spcBef>
              <a:spcAft>
                <a:spcPts val="1200"/>
              </a:spcAft>
            </a:pPr>
            <a:r>
              <a:rPr lang="en-US" sz="3200" dirty="0"/>
              <a:t>Review educational policies for all basic programs</a:t>
            </a:r>
          </a:p>
          <a:p>
            <a:pPr lvl="1">
              <a:lnSpc>
                <a:spcPct val="100000"/>
              </a:lnSpc>
              <a:spcBef>
                <a:spcPts val="1200"/>
              </a:spcBef>
              <a:spcAft>
                <a:spcPts val="1200"/>
              </a:spcAft>
            </a:pPr>
            <a:r>
              <a:rPr lang="en-US" sz="3200" dirty="0"/>
              <a:t>Review and recommend approval of petitions to take / retake licensure examinations</a:t>
            </a:r>
          </a:p>
          <a:p>
            <a:pPr lvl="1">
              <a:lnSpc>
                <a:spcPct val="100000"/>
              </a:lnSpc>
              <a:spcBef>
                <a:spcPts val="1200"/>
              </a:spcBef>
              <a:spcAft>
                <a:spcPts val="1200"/>
              </a:spcAft>
            </a:pPr>
            <a:r>
              <a:rPr lang="en-US" sz="3200" dirty="0"/>
              <a:t>Review and recommend approval of major curriculum change requests from programs</a:t>
            </a:r>
          </a:p>
        </p:txBody>
      </p:sp>
    </p:spTree>
    <p:extLst>
      <p:ext uri="{BB962C8B-B14F-4D97-AF65-F5344CB8AC3E}">
        <p14:creationId xmlns:p14="http://schemas.microsoft.com/office/powerpoint/2010/main" val="3258793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BNTemplate2019.potx" id="{9F67820E-78FC-46EC-BA82-BC2794817340}" vid="{E0C6C28B-B930-4A66-A158-8CCBA4BFC9C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KSBNTemplate2019</Template>
  <TotalTime>4461</TotalTime>
  <Words>4712</Words>
  <Application>Microsoft Office PowerPoint</Application>
  <PresentationFormat>Widescreen</PresentationFormat>
  <Paragraphs>444</Paragraphs>
  <Slides>78</Slides>
  <Notes>2</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78</vt:i4>
      </vt:variant>
    </vt:vector>
  </HeadingPairs>
  <TitlesOfParts>
    <vt:vector size="88" baseType="lpstr">
      <vt:lpstr>Adobe Heiti Std R</vt:lpstr>
      <vt:lpstr>Arial</vt:lpstr>
      <vt:lpstr>Arial Nova</vt:lpstr>
      <vt:lpstr>Calibri</vt:lpstr>
      <vt:lpstr>Calibri Light</vt:lpstr>
      <vt:lpstr>Courier New</vt:lpstr>
      <vt:lpstr>Times New Roman</vt:lpstr>
      <vt:lpstr>Wingdings</vt:lpstr>
      <vt:lpstr>Office Theme</vt:lpstr>
      <vt:lpstr>1_Office Theme</vt:lpstr>
      <vt:lpstr>Nuts &amp; Bolts for Program Administrators </vt:lpstr>
      <vt:lpstr>Overview of Kansas State Board of Nursing</vt:lpstr>
      <vt:lpstr> KSBN Mission</vt:lpstr>
      <vt:lpstr> Board &amp; Committee Meetings</vt:lpstr>
      <vt:lpstr> Board &amp; Committee Meetings</vt:lpstr>
      <vt:lpstr> Board Members</vt:lpstr>
      <vt:lpstr>Education Committee</vt:lpstr>
      <vt:lpstr>Education Committee</vt:lpstr>
      <vt:lpstr>Education Committee</vt:lpstr>
      <vt:lpstr> Contacts at KSBN</vt:lpstr>
      <vt:lpstr> Contacts at KSBN</vt:lpstr>
      <vt:lpstr>Kansas Nurse Practice Act</vt:lpstr>
      <vt:lpstr>Kansas Nurse Practice Act</vt:lpstr>
      <vt:lpstr>Kansas Nurse Practice Act</vt:lpstr>
      <vt:lpstr>Program Administrator Responsibilities</vt:lpstr>
      <vt:lpstr> General Responsibilities </vt:lpstr>
      <vt:lpstr> Program Approval</vt:lpstr>
      <vt:lpstr> Program Approval</vt:lpstr>
      <vt:lpstr> Program Approval</vt:lpstr>
      <vt:lpstr>  Program Site Visits</vt:lpstr>
      <vt:lpstr>  Site Visits Guidelines</vt:lpstr>
      <vt:lpstr>  Site Visits Guidelines</vt:lpstr>
      <vt:lpstr> Program Evaluation Plan</vt:lpstr>
      <vt:lpstr> Program Evaluation Plan</vt:lpstr>
      <vt:lpstr> Education Forms</vt:lpstr>
      <vt:lpstr>  Faculty Qualification Report</vt:lpstr>
      <vt:lpstr>        Faculty Degree Plan </vt:lpstr>
      <vt:lpstr>        Faculty Hire Exception </vt:lpstr>
      <vt:lpstr>    Major Curriculum Change</vt:lpstr>
      <vt:lpstr>    Minor Curriculum Change</vt:lpstr>
      <vt:lpstr>    IV-Therapy in PN Programs</vt:lpstr>
      <vt:lpstr>    IV-Therapy in PN Programs</vt:lpstr>
      <vt:lpstr>Initial Application Process</vt:lpstr>
      <vt:lpstr>Licensing Division Contacts:</vt:lpstr>
      <vt:lpstr>            Initial Application Process  </vt:lpstr>
      <vt:lpstr>Kansas Board of Nursing website: https://ksbn.kansas.gov/</vt:lpstr>
      <vt:lpstr>How do I get to the initial application? </vt:lpstr>
      <vt:lpstr>PowerPoint Presentation</vt:lpstr>
      <vt:lpstr> Application Requirements:</vt:lpstr>
      <vt:lpstr>PowerPoint Presentation</vt:lpstr>
      <vt:lpstr>PowerPoint Presentation</vt:lpstr>
      <vt:lpstr>PowerPoint Presentation</vt:lpstr>
      <vt:lpstr>How do I submit the online application? </vt:lpstr>
      <vt:lpstr>Multistate vs. Single State </vt:lpstr>
      <vt:lpstr>My application is submitted, what now???</vt:lpstr>
      <vt:lpstr>In order to test:</vt:lpstr>
      <vt:lpstr> Test Before Transcript (Approval to Test or ATT)</vt:lpstr>
      <vt:lpstr>I am eligible and have set my test date, now what?..</vt:lpstr>
      <vt:lpstr>I passed, but where is my license?!!!! </vt:lpstr>
      <vt:lpstr>I have my license!!...but I thought it was valid for two years?!</vt:lpstr>
      <vt:lpstr>But what about???...</vt:lpstr>
      <vt:lpstr>PowerPoint Presentation</vt:lpstr>
      <vt:lpstr>That was a lot of information! </vt:lpstr>
      <vt:lpstr>       Helpful Hints for Graduates</vt:lpstr>
      <vt:lpstr> Applications with Legal History</vt:lpstr>
      <vt:lpstr> Most Common Application Errors</vt:lpstr>
      <vt:lpstr> Accommodations for NCLEX Testing</vt:lpstr>
      <vt:lpstr> Accommodations for NCLEX Testing</vt:lpstr>
      <vt:lpstr>  Petitioning for Permission to Retest </vt:lpstr>
      <vt:lpstr>  Petitioning for Permission to Retest </vt:lpstr>
      <vt:lpstr>Mountain Measurements, Inc. </vt:lpstr>
      <vt:lpstr>Annual Reports</vt:lpstr>
      <vt:lpstr>  Annual Report</vt:lpstr>
      <vt:lpstr>  Annual Report</vt:lpstr>
      <vt:lpstr>  Annual Report</vt:lpstr>
      <vt:lpstr>  Annual Report</vt:lpstr>
      <vt:lpstr>  Annual Report</vt:lpstr>
      <vt:lpstr>  Annual Report</vt:lpstr>
      <vt:lpstr>   Other KSBN Education Resources</vt:lpstr>
      <vt:lpstr>   Other KSBN Education Resources</vt:lpstr>
      <vt:lpstr>   Other Education Resources:</vt:lpstr>
      <vt:lpstr>Nursing Education Councils</vt:lpstr>
      <vt:lpstr> Kansas Council for Collaboration in  Nursing (KCCN)</vt:lpstr>
      <vt:lpstr> KACN</vt:lpstr>
      <vt:lpstr> KCADNE</vt:lpstr>
      <vt:lpstr> KCPNE</vt:lpstr>
      <vt:lpstr>  KSBN Education Contacts</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Moreland, Carol [KSBN]</dc:creator>
  <cp:lastModifiedBy>Martin, Janelle [KSBN]</cp:lastModifiedBy>
  <cp:revision>117</cp:revision>
  <dcterms:created xsi:type="dcterms:W3CDTF">2019-11-26T21:09:04Z</dcterms:created>
  <dcterms:modified xsi:type="dcterms:W3CDTF">2021-09-13T02:50:23Z</dcterms:modified>
</cp:coreProperties>
</file>