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26" r:id="rId2"/>
    <p:sldId id="261" r:id="rId3"/>
    <p:sldId id="276" r:id="rId4"/>
    <p:sldId id="258" r:id="rId5"/>
    <p:sldId id="347" r:id="rId6"/>
    <p:sldId id="348" r:id="rId7"/>
    <p:sldId id="327" r:id="rId8"/>
    <p:sldId id="317" r:id="rId9"/>
    <p:sldId id="328" r:id="rId10"/>
    <p:sldId id="329" r:id="rId11"/>
    <p:sldId id="330" r:id="rId12"/>
    <p:sldId id="331" r:id="rId13"/>
    <p:sldId id="332" r:id="rId14"/>
    <p:sldId id="333" r:id="rId15"/>
    <p:sldId id="334" r:id="rId16"/>
    <p:sldId id="284" r:id="rId17"/>
    <p:sldId id="335" r:id="rId18"/>
    <p:sldId id="336" r:id="rId19"/>
    <p:sldId id="285" r:id="rId20"/>
    <p:sldId id="337" r:id="rId21"/>
    <p:sldId id="338" r:id="rId22"/>
    <p:sldId id="339" r:id="rId23"/>
    <p:sldId id="340" r:id="rId24"/>
    <p:sldId id="341" r:id="rId25"/>
    <p:sldId id="342" r:id="rId26"/>
    <p:sldId id="343" r:id="rId27"/>
    <p:sldId id="309" r:id="rId28"/>
    <p:sldId id="344" r:id="rId29"/>
    <p:sldId id="345" r:id="rId30"/>
    <p:sldId id="346" r:id="rId31"/>
    <p:sldId id="310" r:id="rId32"/>
    <p:sldId id="311" r:id="rId33"/>
    <p:sldId id="268" r:id="rId34"/>
    <p:sldId id="279" r:id="rId35"/>
    <p:sldId id="280" r:id="rId36"/>
    <p:sldId id="281" r:id="rId37"/>
    <p:sldId id="282" r:id="rId38"/>
    <p:sldId id="291" r:id="rId39"/>
    <p:sldId id="349" r:id="rId40"/>
    <p:sldId id="298" r:id="rId41"/>
    <p:sldId id="30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Janelle [KSBN]" userId="4395aedf-f4c6-4f0d-9bb6-92170aec02f0" providerId="ADAL" clId="{24F741A1-BCFD-46F5-AC39-276991519AEA}"/>
    <pc:docChg chg="custSel addSld modSld sldOrd">
      <pc:chgData name="Martin, Janelle [KSBN]" userId="4395aedf-f4c6-4f0d-9bb6-92170aec02f0" providerId="ADAL" clId="{24F741A1-BCFD-46F5-AC39-276991519AEA}" dt="2021-09-13T03:35:09.853" v="461" actId="20577"/>
      <pc:docMkLst>
        <pc:docMk/>
      </pc:docMkLst>
      <pc:sldChg chg="ord">
        <pc:chgData name="Martin, Janelle [KSBN]" userId="4395aedf-f4c6-4f0d-9bb6-92170aec02f0" providerId="ADAL" clId="{24F741A1-BCFD-46F5-AC39-276991519AEA}" dt="2021-09-13T03:16:59.164" v="74"/>
        <pc:sldMkLst>
          <pc:docMk/>
          <pc:sldMk cId="2043513002" sldId="261"/>
        </pc:sldMkLst>
      </pc:sldChg>
      <pc:sldChg chg="ord">
        <pc:chgData name="Martin, Janelle [KSBN]" userId="4395aedf-f4c6-4f0d-9bb6-92170aec02f0" providerId="ADAL" clId="{24F741A1-BCFD-46F5-AC39-276991519AEA}" dt="2021-09-13T03:17:23.173" v="76"/>
        <pc:sldMkLst>
          <pc:docMk/>
          <pc:sldMk cId="3044113283" sldId="276"/>
        </pc:sldMkLst>
      </pc:sldChg>
      <pc:sldChg chg="modSp mod">
        <pc:chgData name="Martin, Janelle [KSBN]" userId="4395aedf-f4c6-4f0d-9bb6-92170aec02f0" providerId="ADAL" clId="{24F741A1-BCFD-46F5-AC39-276991519AEA}" dt="2021-09-13T03:26:47.040" v="101" actId="6549"/>
        <pc:sldMkLst>
          <pc:docMk/>
          <pc:sldMk cId="1031239410" sldId="279"/>
        </pc:sldMkLst>
        <pc:spChg chg="mod">
          <ac:chgData name="Martin, Janelle [KSBN]" userId="4395aedf-f4c6-4f0d-9bb6-92170aec02f0" providerId="ADAL" clId="{24F741A1-BCFD-46F5-AC39-276991519AEA}" dt="2021-09-13T03:26:47.040" v="101" actId="6549"/>
          <ac:spMkLst>
            <pc:docMk/>
            <pc:sldMk cId="1031239410" sldId="279"/>
            <ac:spMk id="3" creationId="{3F5921CB-CAE6-4AFE-94D4-EDC602718CE2}"/>
          </ac:spMkLst>
        </pc:spChg>
      </pc:sldChg>
      <pc:sldChg chg="modSp mod">
        <pc:chgData name="Martin, Janelle [KSBN]" userId="4395aedf-f4c6-4f0d-9bb6-92170aec02f0" providerId="ADAL" clId="{24F741A1-BCFD-46F5-AC39-276991519AEA}" dt="2021-09-13T03:28:23.891" v="131" actId="20577"/>
        <pc:sldMkLst>
          <pc:docMk/>
          <pc:sldMk cId="2089708011" sldId="281"/>
        </pc:sldMkLst>
        <pc:spChg chg="mod">
          <ac:chgData name="Martin, Janelle [KSBN]" userId="4395aedf-f4c6-4f0d-9bb6-92170aec02f0" providerId="ADAL" clId="{24F741A1-BCFD-46F5-AC39-276991519AEA}" dt="2021-09-13T03:28:23.891" v="131" actId="20577"/>
          <ac:spMkLst>
            <pc:docMk/>
            <pc:sldMk cId="2089708011" sldId="281"/>
            <ac:spMk id="3" creationId="{3F5921CB-CAE6-4AFE-94D4-EDC602718CE2}"/>
          </ac:spMkLst>
        </pc:spChg>
      </pc:sldChg>
      <pc:sldChg chg="modSp mod">
        <pc:chgData name="Martin, Janelle [KSBN]" userId="4395aedf-f4c6-4f0d-9bb6-92170aec02f0" providerId="ADAL" clId="{24F741A1-BCFD-46F5-AC39-276991519AEA}" dt="2021-09-13T03:33:55.791" v="444" actId="14100"/>
        <pc:sldMkLst>
          <pc:docMk/>
          <pc:sldMk cId="963158753" sldId="291"/>
        </pc:sldMkLst>
        <pc:spChg chg="mod">
          <ac:chgData name="Martin, Janelle [KSBN]" userId="4395aedf-f4c6-4f0d-9bb6-92170aec02f0" providerId="ADAL" clId="{24F741A1-BCFD-46F5-AC39-276991519AEA}" dt="2021-09-13T03:30:38.870" v="157" actId="403"/>
          <ac:spMkLst>
            <pc:docMk/>
            <pc:sldMk cId="963158753" sldId="291"/>
            <ac:spMk id="2" creationId="{D21BAE3B-973F-437F-9F0B-19BED49A0EE3}"/>
          </ac:spMkLst>
        </pc:spChg>
        <pc:spChg chg="mod">
          <ac:chgData name="Martin, Janelle [KSBN]" userId="4395aedf-f4c6-4f0d-9bb6-92170aec02f0" providerId="ADAL" clId="{24F741A1-BCFD-46F5-AC39-276991519AEA}" dt="2021-09-13T03:33:55.791" v="444" actId="14100"/>
          <ac:spMkLst>
            <pc:docMk/>
            <pc:sldMk cId="963158753" sldId="291"/>
            <ac:spMk id="3" creationId="{CD024873-C211-4E6C-9644-22BF220E8F20}"/>
          </ac:spMkLst>
        </pc:spChg>
      </pc:sldChg>
      <pc:sldChg chg="modSp mod">
        <pc:chgData name="Martin, Janelle [KSBN]" userId="4395aedf-f4c6-4f0d-9bb6-92170aec02f0" providerId="ADAL" clId="{24F741A1-BCFD-46F5-AC39-276991519AEA}" dt="2021-09-13T03:35:09.853" v="461" actId="20577"/>
        <pc:sldMkLst>
          <pc:docMk/>
          <pc:sldMk cId="1147745397" sldId="298"/>
        </pc:sldMkLst>
        <pc:spChg chg="mod">
          <ac:chgData name="Martin, Janelle [KSBN]" userId="4395aedf-f4c6-4f0d-9bb6-92170aec02f0" providerId="ADAL" clId="{24F741A1-BCFD-46F5-AC39-276991519AEA}" dt="2021-09-13T03:35:09.853" v="461" actId="20577"/>
          <ac:spMkLst>
            <pc:docMk/>
            <pc:sldMk cId="1147745397" sldId="298"/>
            <ac:spMk id="3" creationId="{26558174-BAA4-4416-BEF4-F8193F29E30C}"/>
          </ac:spMkLst>
        </pc:spChg>
      </pc:sldChg>
      <pc:sldChg chg="mod modShow">
        <pc:chgData name="Martin, Janelle [KSBN]" userId="4395aedf-f4c6-4f0d-9bb6-92170aec02f0" providerId="ADAL" clId="{24F741A1-BCFD-46F5-AC39-276991519AEA}" dt="2021-09-13T03:18:55.932" v="77" actId="729"/>
        <pc:sldMkLst>
          <pc:docMk/>
          <pc:sldMk cId="1355345930" sldId="309"/>
        </pc:sldMkLst>
      </pc:sldChg>
      <pc:sldChg chg="modSp mod ord">
        <pc:chgData name="Martin, Janelle [KSBN]" userId="4395aedf-f4c6-4f0d-9bb6-92170aec02f0" providerId="ADAL" clId="{24F741A1-BCFD-46F5-AC39-276991519AEA}" dt="2021-09-13T03:11:31.983" v="72" actId="27636"/>
        <pc:sldMkLst>
          <pc:docMk/>
          <pc:sldMk cId="2899257052" sldId="326"/>
        </pc:sldMkLst>
        <pc:spChg chg="mod">
          <ac:chgData name="Martin, Janelle [KSBN]" userId="4395aedf-f4c6-4f0d-9bb6-92170aec02f0" providerId="ADAL" clId="{24F741A1-BCFD-46F5-AC39-276991519AEA}" dt="2021-09-13T03:11:24.564" v="68" actId="20577"/>
          <ac:spMkLst>
            <pc:docMk/>
            <pc:sldMk cId="2899257052" sldId="326"/>
            <ac:spMk id="2" creationId="{2BADAD86-09EF-470C-A7C9-E699D8314211}"/>
          </ac:spMkLst>
        </pc:spChg>
        <pc:spChg chg="mod">
          <ac:chgData name="Martin, Janelle [KSBN]" userId="4395aedf-f4c6-4f0d-9bb6-92170aec02f0" providerId="ADAL" clId="{24F741A1-BCFD-46F5-AC39-276991519AEA}" dt="2021-09-13T03:11:31.983" v="72" actId="27636"/>
          <ac:spMkLst>
            <pc:docMk/>
            <pc:sldMk cId="2899257052" sldId="326"/>
            <ac:spMk id="5" creationId="{AC916335-1302-4671-90A5-A72A97925F7A}"/>
          </ac:spMkLst>
        </pc:spChg>
      </pc:sldChg>
      <pc:sldChg chg="add">
        <pc:chgData name="Martin, Janelle [KSBN]" userId="4395aedf-f4c6-4f0d-9bb6-92170aec02f0" providerId="ADAL" clId="{24F741A1-BCFD-46F5-AC39-276991519AEA}" dt="2021-09-13T03:10:19.493" v="0" actId="2890"/>
        <pc:sldMkLst>
          <pc:docMk/>
          <pc:sldMk cId="239476867" sldId="348"/>
        </pc:sldMkLst>
      </pc:sldChg>
      <pc:sldChg chg="add">
        <pc:chgData name="Martin, Janelle [KSBN]" userId="4395aedf-f4c6-4f0d-9bb6-92170aec02f0" providerId="ADAL" clId="{24F741A1-BCFD-46F5-AC39-276991519AEA}" dt="2021-09-13T03:30:02.361" v="132" actId="2890"/>
        <pc:sldMkLst>
          <pc:docMk/>
          <pc:sldMk cId="1939064490"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DECCF-1857-43C4-99C6-2D96BD52A78D}"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85A14-E322-4CE9-9D39-ECAB81F8BCE1}" type="slidenum">
              <a:rPr lang="en-US" smtClean="0"/>
              <a:t>‹#›</a:t>
            </a:fld>
            <a:endParaRPr lang="en-US"/>
          </a:p>
        </p:txBody>
      </p:sp>
    </p:spTree>
    <p:extLst>
      <p:ext uri="{BB962C8B-B14F-4D97-AF65-F5344CB8AC3E}">
        <p14:creationId xmlns:p14="http://schemas.microsoft.com/office/powerpoint/2010/main" val="1844323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958C8-478C-433F-8DEB-E4BFA24CB5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1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A19A0-F8F0-466D-ABBE-47F7EA80D611}"/>
              </a:ext>
            </a:extLst>
          </p:cNvPr>
          <p:cNvSpPr/>
          <p:nvPr userDrawn="1"/>
        </p:nvSpPr>
        <p:spPr>
          <a:xfrm>
            <a:off x="-1" y="0"/>
            <a:ext cx="12192001" cy="64893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415D18-C816-4C1F-BEF1-7401FE8FEB56}"/>
              </a:ext>
            </a:extLst>
          </p:cNvPr>
          <p:cNvSpPr/>
          <p:nvPr userDrawn="1"/>
        </p:nvSpPr>
        <p:spPr>
          <a:xfrm rot="16200000">
            <a:off x="3656215" y="-2043546"/>
            <a:ext cx="4879570" cy="12192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EFE14-D99D-41C3-B298-6CD64392D7EF}"/>
              </a:ext>
            </a:extLst>
          </p:cNvPr>
          <p:cNvSpPr>
            <a:spLocks noGrp="1"/>
          </p:cNvSpPr>
          <p:nvPr>
            <p:ph type="ctrTitle"/>
          </p:nvPr>
        </p:nvSpPr>
        <p:spPr>
          <a:xfrm>
            <a:off x="0" y="427471"/>
            <a:ext cx="9144000" cy="964132"/>
          </a:xfrm>
          <a:solidFill>
            <a:schemeClr val="accent1">
              <a:lumMod val="50000"/>
            </a:schemeClr>
          </a:solidFill>
          <a:ln>
            <a:noFill/>
          </a:ln>
        </p:spPr>
        <p:txBody>
          <a:bodyPr anchor="b"/>
          <a:lstStyle>
            <a:lvl1pPr algn="ctr">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2FA03D-BD9F-4AFB-981C-FD3BC4C5A52D}"/>
              </a:ext>
            </a:extLst>
          </p:cNvPr>
          <p:cNvSpPr>
            <a:spLocks noGrp="1"/>
          </p:cNvSpPr>
          <p:nvPr>
            <p:ph type="subTitle" idx="1"/>
          </p:nvPr>
        </p:nvSpPr>
        <p:spPr>
          <a:xfrm>
            <a:off x="0" y="2344188"/>
            <a:ext cx="4250575" cy="793865"/>
          </a:xfrm>
          <a:prstGeom prst="rect">
            <a:avLst/>
          </a:prstGeom>
          <a:solidFill>
            <a:schemeClr val="tx1">
              <a:lumMod val="75000"/>
              <a:lumOff val="25000"/>
            </a:schemeClr>
          </a:solidFill>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251C9182-8C61-44B4-A4CE-35B3D732320C}"/>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5BFCCD74-3C2D-468E-A411-A5975CBC6400}"/>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20C44AE-2E3D-4052-BC8A-DB43F63E32D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pic>
        <p:nvPicPr>
          <p:cNvPr id="12" name="Picture 11">
            <a:extLst>
              <a:ext uri="{FF2B5EF4-FFF2-40B4-BE49-F238E27FC236}">
                <a16:creationId xmlns:a16="http://schemas.microsoft.com/office/drawing/2014/main" id="{95EE96B3-1C3E-47B3-BDF0-C51C6B5C91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1378" y="3023755"/>
            <a:ext cx="4267570" cy="3371380"/>
          </a:xfrm>
          <a:prstGeom prst="rect">
            <a:avLst/>
          </a:prstGeom>
        </p:spPr>
      </p:pic>
    </p:spTree>
    <p:extLst>
      <p:ext uri="{BB962C8B-B14F-4D97-AF65-F5344CB8AC3E}">
        <p14:creationId xmlns:p14="http://schemas.microsoft.com/office/powerpoint/2010/main" val="244558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5EEE9-4BA9-451D-B55E-BA0A1B67B0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85D48F-D9E7-4CF5-BA60-CDB28E68ED4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46EDF1-26D0-48B7-8D77-107579897899}"/>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D23C970A-8B4D-40C2-B2AE-A8945FA5088B}"/>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FCC04C49-DAE1-4F5C-A5F0-6DDEE61C6FAC}"/>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97922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D4A18-8937-4E19-99B8-8C845755AB54}"/>
              </a:ext>
            </a:extLst>
          </p:cNvPr>
          <p:cNvSpPr>
            <a:spLocks noGrp="1"/>
          </p:cNvSpPr>
          <p:nvPr>
            <p:ph type="title" orient="vert"/>
          </p:nvPr>
        </p:nvSpPr>
        <p:spPr>
          <a:xfrm>
            <a:off x="10008523" y="0"/>
            <a:ext cx="1935480" cy="649224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A60042-84E1-41BF-A1A4-4F6ABECD6464}"/>
              </a:ext>
            </a:extLst>
          </p:cNvPr>
          <p:cNvSpPr>
            <a:spLocks noGrp="1"/>
          </p:cNvSpPr>
          <p:nvPr>
            <p:ph type="body" orient="vert" idx="1"/>
          </p:nvPr>
        </p:nvSpPr>
        <p:spPr>
          <a:xfrm>
            <a:off x="838199" y="365125"/>
            <a:ext cx="863830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97837DF-CE63-41DC-892F-E3987088D1A1}"/>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8C43B9ED-9BDF-464A-943A-58502E332C27}"/>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EC7E8EE-C09E-41CD-9308-CD15BEB22920}"/>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73752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C18D-BF36-43C0-9DE6-BAE727233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C1E89-3857-461C-A942-5F9B36CABC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0407AE-B65D-4D6F-8E8B-2C740ABC3BAD}"/>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B0C7C7F8-C6F7-4B26-8172-4975BC0D97D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CA48E909-35C4-41CA-97BD-B52A2D421EB6}"/>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pic>
        <p:nvPicPr>
          <p:cNvPr id="4" name="Picture 3">
            <a:extLst>
              <a:ext uri="{FF2B5EF4-FFF2-40B4-BE49-F238E27FC236}">
                <a16:creationId xmlns:a16="http://schemas.microsoft.com/office/drawing/2014/main" id="{DCED9749-D864-4555-9D76-058AD9E58713}"/>
              </a:ext>
            </a:extLst>
          </p:cNvPr>
          <p:cNvPicPr>
            <a:picLocks noChangeAspect="1"/>
          </p:cNvPicPr>
          <p:nvPr userDrawn="1"/>
        </p:nvPicPr>
        <p:blipFill>
          <a:blip r:embed="rId2"/>
          <a:stretch>
            <a:fillRect/>
          </a:stretch>
        </p:blipFill>
        <p:spPr>
          <a:xfrm>
            <a:off x="10603255" y="420372"/>
            <a:ext cx="1154738" cy="868101"/>
          </a:xfrm>
          <a:prstGeom prst="rect">
            <a:avLst/>
          </a:prstGeom>
        </p:spPr>
      </p:pic>
    </p:spTree>
    <p:extLst>
      <p:ext uri="{BB962C8B-B14F-4D97-AF65-F5344CB8AC3E}">
        <p14:creationId xmlns:p14="http://schemas.microsoft.com/office/powerpoint/2010/main" val="174827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6D45-BE57-4D52-8AA7-A971CD7B0ABF}"/>
              </a:ext>
            </a:extLst>
          </p:cNvPr>
          <p:cNvSpPr>
            <a:spLocks noGrp="1"/>
          </p:cNvSpPr>
          <p:nvPr>
            <p:ph type="title"/>
          </p:nvPr>
        </p:nvSpPr>
        <p:spPr>
          <a:xfrm>
            <a:off x="838200" y="-21418"/>
            <a:ext cx="10515600" cy="2354072"/>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C17369E7-AF0C-4575-A907-9D29D30CBE61}"/>
              </a:ext>
            </a:extLst>
          </p:cNvPr>
          <p:cNvSpPr>
            <a:spLocks noGrp="1"/>
          </p:cNvSpPr>
          <p:nvPr>
            <p:ph type="body" idx="1"/>
          </p:nvPr>
        </p:nvSpPr>
        <p:spPr>
          <a:xfrm>
            <a:off x="831850" y="2444621"/>
            <a:ext cx="10515600" cy="364503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A93A9ED-D937-4CFD-A69C-D840ADE60120}"/>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8" name="Footer Placeholder 4">
            <a:extLst>
              <a:ext uri="{FF2B5EF4-FFF2-40B4-BE49-F238E27FC236}">
                <a16:creationId xmlns:a16="http://schemas.microsoft.com/office/drawing/2014/main" id="{FC2098E9-7564-4724-B5CF-B79EF0222ED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0FFDBEEF-0E3F-401B-8691-25874F4D6D9F}"/>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414558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14C8-C59E-49E9-A963-56A1BF45B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CC7E75-1F62-4593-9B97-BEE0A00FFB5A}"/>
              </a:ext>
            </a:extLst>
          </p:cNvPr>
          <p:cNvSpPr>
            <a:spLocks noGrp="1"/>
          </p:cNvSpPr>
          <p:nvPr>
            <p:ph sz="half" idx="1"/>
          </p:nvPr>
        </p:nvSpPr>
        <p:spPr>
          <a:xfrm>
            <a:off x="447505"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A76CD4-3170-4B09-ADAC-6240BD8FC2D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3601585A-48D8-4701-89C8-F26A1394D904}"/>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9455ECBD-6A57-4525-B632-3327BC041F5C}"/>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64C675B-81B2-4D3A-8B7D-46B6BF0BD552}"/>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341279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0E534-6B80-45C7-B3B9-43FAB451F32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A3663-7744-4303-992C-9F0A2416848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22356-6561-44FF-8EBC-70818118F36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F007CD-016E-422B-ACC2-DD7C660049F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5C83AD1-69DE-4617-8324-4204FEF68E95}"/>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11" name="Footer Placeholder 4">
            <a:extLst>
              <a:ext uri="{FF2B5EF4-FFF2-40B4-BE49-F238E27FC236}">
                <a16:creationId xmlns:a16="http://schemas.microsoft.com/office/drawing/2014/main" id="{17B0011A-1EA7-406D-935E-EDE4E341022C}"/>
              </a:ext>
            </a:extLst>
          </p:cNvPr>
          <p:cNvSpPr>
            <a:spLocks noGrp="1"/>
          </p:cNvSpPr>
          <p:nvPr>
            <p:ph type="ftr" sz="quarter" idx="11"/>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2A2E2EB-5B61-4FFC-A2B6-E3F377578B71}"/>
              </a:ext>
            </a:extLst>
          </p:cNvPr>
          <p:cNvSpPr>
            <a:spLocks noGrp="1"/>
          </p:cNvSpPr>
          <p:nvPr>
            <p:ph type="sldNum" sz="quarter" idx="12"/>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3" name="Title 1">
            <a:extLst>
              <a:ext uri="{FF2B5EF4-FFF2-40B4-BE49-F238E27FC236}">
                <a16:creationId xmlns:a16="http://schemas.microsoft.com/office/drawing/2014/main" id="{6E3098F3-9243-4C51-A800-2278F62CCA39}"/>
              </a:ext>
            </a:extLst>
          </p:cNvPr>
          <p:cNvSpPr txBox="1">
            <a:spLocks/>
          </p:cNvSpPr>
          <p:nvPr userDrawn="1"/>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064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7A-2F0D-4AB3-95C5-E3312B60310D}"/>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77810B59-59C1-488A-8185-C2CB10A80752}"/>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08C629A5-CDDF-40B6-AD65-FE2A8D4153A9}"/>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BC03F2C-01F9-4F1D-87A3-5BCFCAD8FD02}"/>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135190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7C9D141-8094-44EE-BB86-8A3B8F704E11}"/>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6" name="Footer Placeholder 4">
            <a:extLst>
              <a:ext uri="{FF2B5EF4-FFF2-40B4-BE49-F238E27FC236}">
                <a16:creationId xmlns:a16="http://schemas.microsoft.com/office/drawing/2014/main" id="{AA6A1231-7D8A-4FE6-8BA1-8111942B9055}"/>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C9514E1E-6CEB-4AAD-B447-29205381AC0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348333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5E429-FD5A-48B6-8AC6-C7E7F619CF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E04B73D-77CD-4804-8FD2-FA9A1C5BDCBC}"/>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5D2BCBD3-1E53-4096-9C82-CFAA2CA4781D}"/>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10A4830-C6F7-4E27-8F17-CD03EF904219}"/>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1" name="Title 1">
            <a:extLst>
              <a:ext uri="{FF2B5EF4-FFF2-40B4-BE49-F238E27FC236}">
                <a16:creationId xmlns:a16="http://schemas.microsoft.com/office/drawing/2014/main" id="{EEC8D21E-3FD6-48C6-97E6-2578F71CFA2E}"/>
              </a:ext>
            </a:extLst>
          </p:cNvPr>
          <p:cNvSpPr txBox="1">
            <a:spLocks/>
          </p:cNvSpPr>
          <p:nvPr userDrawn="1"/>
        </p:nvSpPr>
        <p:spPr>
          <a:xfrm>
            <a:off x="839788" y="457200"/>
            <a:ext cx="3932237" cy="1072342"/>
          </a:xfrm>
          <a:prstGeom prst="rect">
            <a:avLst/>
          </a:prstGeom>
          <a:solidFill>
            <a:schemeClr val="accent1">
              <a:lumMod val="5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dirty="0"/>
              <a:t>Click to edit Master title style</a:t>
            </a:r>
          </a:p>
        </p:txBody>
      </p:sp>
      <p:sp>
        <p:nvSpPr>
          <p:cNvPr id="12" name="Text Placeholder 3">
            <a:extLst>
              <a:ext uri="{FF2B5EF4-FFF2-40B4-BE49-F238E27FC236}">
                <a16:creationId xmlns:a16="http://schemas.microsoft.com/office/drawing/2014/main" id="{BFE2100B-4B4B-41DC-99EC-C1ED6DB7EC3F}"/>
              </a:ext>
            </a:extLst>
          </p:cNvPr>
          <p:cNvSpPr>
            <a:spLocks noGrp="1"/>
          </p:cNvSpPr>
          <p:nvPr>
            <p:ph type="body" sz="half" idx="11"/>
          </p:nvPr>
        </p:nvSpPr>
        <p:spPr>
          <a:xfrm>
            <a:off x="839788" y="1604356"/>
            <a:ext cx="3932237" cy="42646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325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6A78FA-03C3-453D-8198-0BB872E98270}"/>
              </a:ext>
            </a:extLst>
          </p:cNvPr>
          <p:cNvSpPr>
            <a:spLocks noGrp="1"/>
          </p:cNvSpPr>
          <p:nvPr>
            <p:ph type="pic" idx="1"/>
          </p:nvPr>
        </p:nvSpPr>
        <p:spPr>
          <a:xfrm>
            <a:off x="7148945" y="0"/>
            <a:ext cx="5051367" cy="64922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arallelogram 10">
            <a:extLst>
              <a:ext uri="{FF2B5EF4-FFF2-40B4-BE49-F238E27FC236}">
                <a16:creationId xmlns:a16="http://schemas.microsoft.com/office/drawing/2014/main" id="{30DD1493-7894-4BD0-A9B3-2F12EBA084D5}"/>
              </a:ext>
            </a:extLst>
          </p:cNvPr>
          <p:cNvSpPr/>
          <p:nvPr userDrawn="1"/>
        </p:nvSpPr>
        <p:spPr>
          <a:xfrm flipH="1">
            <a:off x="3905597" y="1"/>
            <a:ext cx="6400800" cy="6492240"/>
          </a:xfrm>
          <a:prstGeom prst="parallelogram">
            <a:avLst>
              <a:gd name="adj" fmla="val 494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9703C64-979F-4FE1-B5B3-CC6010EDD7D0}"/>
              </a:ext>
            </a:extLst>
          </p:cNvPr>
          <p:cNvSpPr>
            <a:spLocks noGrp="1"/>
          </p:cNvSpPr>
          <p:nvPr>
            <p:ph type="body" sz="half" idx="2"/>
          </p:nvPr>
        </p:nvSpPr>
        <p:spPr>
          <a:xfrm>
            <a:off x="673532" y="1604356"/>
            <a:ext cx="3932237" cy="426463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5765FEBB-802C-4211-B919-12991EE17571}"/>
              </a:ext>
            </a:extLst>
          </p:cNvPr>
          <p:cNvSpPr>
            <a:spLocks noGrp="1"/>
          </p:cNvSpPr>
          <p:nvPr>
            <p:ph type="dt" sz="half" idx="10"/>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9" name="Footer Placeholder 4">
            <a:extLst>
              <a:ext uri="{FF2B5EF4-FFF2-40B4-BE49-F238E27FC236}">
                <a16:creationId xmlns:a16="http://schemas.microsoft.com/office/drawing/2014/main" id="{DC2E30BA-38FF-4BF8-AC1D-85783F2809CF}"/>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EA9D029D-2EFA-4B58-ADC1-D3F0856EBA04}"/>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
        <p:nvSpPr>
          <p:cNvPr id="12" name="Title 1">
            <a:extLst>
              <a:ext uri="{FF2B5EF4-FFF2-40B4-BE49-F238E27FC236}">
                <a16:creationId xmlns:a16="http://schemas.microsoft.com/office/drawing/2014/main" id="{597D436A-8D65-43C3-83F5-0A01FF2E9477}"/>
              </a:ext>
            </a:extLst>
          </p:cNvPr>
          <p:cNvSpPr txBox="1">
            <a:spLocks/>
          </p:cNvSpPr>
          <p:nvPr userDrawn="1"/>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03200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11D2F8-12BD-465C-9AF5-8F0ADFED62AC}"/>
              </a:ext>
            </a:extLst>
          </p:cNvPr>
          <p:cNvSpPr/>
          <p:nvPr userDrawn="1"/>
        </p:nvSpPr>
        <p:spPr>
          <a:xfrm>
            <a:off x="0" y="0"/>
            <a:ext cx="12192000" cy="648935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E22648-A393-4F3B-83D7-C84AAE4320DF}"/>
              </a:ext>
            </a:extLst>
          </p:cNvPr>
          <p:cNvPicPr>
            <a:picLocks noChangeAspect="1"/>
          </p:cNvPicPr>
          <p:nvPr userDrawn="1"/>
        </p:nvPicPr>
        <p:blipFill>
          <a:blip r:embed="rId13">
            <a:alphaModFix amt="5000"/>
            <a:extLst>
              <a:ext uri="{28A0092B-C50C-407E-A947-70E740481C1C}">
                <a14:useLocalDpi xmlns:a14="http://schemas.microsoft.com/office/drawing/2010/main" val="0"/>
              </a:ext>
            </a:extLst>
          </a:blip>
          <a:stretch>
            <a:fillRect/>
          </a:stretch>
        </p:blipFill>
        <p:spPr>
          <a:xfrm>
            <a:off x="1960418" y="23401"/>
            <a:ext cx="8271163" cy="6534219"/>
          </a:xfrm>
          <a:prstGeom prst="rect">
            <a:avLst/>
          </a:prstGeom>
        </p:spPr>
      </p:pic>
      <p:sp>
        <p:nvSpPr>
          <p:cNvPr id="9" name="Rectangle 8">
            <a:extLst>
              <a:ext uri="{FF2B5EF4-FFF2-40B4-BE49-F238E27FC236}">
                <a16:creationId xmlns:a16="http://schemas.microsoft.com/office/drawing/2014/main" id="{4228761E-D4DC-45B0-8C96-187AD22B90DA}"/>
              </a:ext>
            </a:extLst>
          </p:cNvPr>
          <p:cNvSpPr/>
          <p:nvPr userDrawn="1"/>
        </p:nvSpPr>
        <p:spPr>
          <a:xfrm>
            <a:off x="1" y="6492875"/>
            <a:ext cx="12192000" cy="365125"/>
          </a:xfrm>
          <a:prstGeom prst="rect">
            <a:avLst/>
          </a:prstGeom>
          <a:solidFill>
            <a:schemeClr val="tx1">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DD205DA-F305-42E2-B4C4-C8557DE41C0C}"/>
              </a:ext>
            </a:extLst>
          </p:cNvPr>
          <p:cNvSpPr>
            <a:spLocks noGrp="1"/>
          </p:cNvSpPr>
          <p:nvPr>
            <p:ph type="title"/>
          </p:nvPr>
        </p:nvSpPr>
        <p:spPr>
          <a:xfrm>
            <a:off x="0" y="232120"/>
            <a:ext cx="6849687" cy="1056353"/>
          </a:xfrm>
          <a:prstGeom prst="rect">
            <a:avLst/>
          </a:prstGeom>
          <a:solidFill>
            <a:schemeClr val="accent1">
              <a:lumMod val="5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89C8D3-AB94-4113-A04D-7B8BB7F55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13BAC5-3CFE-449C-A4A5-520B44E36319}"/>
              </a:ext>
            </a:extLst>
          </p:cNvPr>
          <p:cNvSpPr>
            <a:spLocks noGrp="1"/>
          </p:cNvSpPr>
          <p:nvPr>
            <p:ph type="dt" sz="half" idx="2"/>
          </p:nvPr>
        </p:nvSpPr>
        <p:spPr>
          <a:xfrm>
            <a:off x="838200" y="6559379"/>
            <a:ext cx="2743200" cy="228600"/>
          </a:xfrm>
          <a:prstGeom prst="rect">
            <a:avLst/>
          </a:prstGeom>
        </p:spPr>
        <p:txBody>
          <a:bodyPr vert="horz" lIns="91440" tIns="45720" rIns="91440" bIns="45720" rtlCol="0" anchor="ctr"/>
          <a:lstStyle>
            <a:lvl1pPr algn="l">
              <a:defRPr sz="1200">
                <a:solidFill>
                  <a:schemeClr val="bg1"/>
                </a:solidFill>
              </a:defRPr>
            </a:lvl1pPr>
          </a:lstStyle>
          <a:p>
            <a:fld id="{AA1BAAE9-89B7-4B42-A5DA-CB5F92811168}" type="datetimeFigureOut">
              <a:rPr lang="en-US" smtClean="0"/>
              <a:pPr/>
              <a:t>9/11/2021</a:t>
            </a:fld>
            <a:endParaRPr lang="en-US"/>
          </a:p>
        </p:txBody>
      </p:sp>
      <p:sp>
        <p:nvSpPr>
          <p:cNvPr id="5" name="Footer Placeholder 4">
            <a:extLst>
              <a:ext uri="{FF2B5EF4-FFF2-40B4-BE49-F238E27FC236}">
                <a16:creationId xmlns:a16="http://schemas.microsoft.com/office/drawing/2014/main" id="{629A6484-ABFA-4859-B3CA-80F32AFAB48E}"/>
              </a:ext>
            </a:extLst>
          </p:cNvPr>
          <p:cNvSpPr>
            <a:spLocks noGrp="1"/>
          </p:cNvSpPr>
          <p:nvPr>
            <p:ph type="ftr" sz="quarter" idx="3"/>
          </p:nvPr>
        </p:nvSpPr>
        <p:spPr>
          <a:xfrm>
            <a:off x="4038600" y="6559379"/>
            <a:ext cx="4114800" cy="22860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35F506F-A8D6-49EA-93A9-26BE6708EDBB}"/>
              </a:ext>
            </a:extLst>
          </p:cNvPr>
          <p:cNvSpPr>
            <a:spLocks noGrp="1"/>
          </p:cNvSpPr>
          <p:nvPr>
            <p:ph type="sldNum" sz="quarter" idx="4"/>
          </p:nvPr>
        </p:nvSpPr>
        <p:spPr>
          <a:xfrm>
            <a:off x="8610600" y="6559379"/>
            <a:ext cx="2743200" cy="228600"/>
          </a:xfrm>
          <a:prstGeom prst="rect">
            <a:avLst/>
          </a:prstGeom>
        </p:spPr>
        <p:txBody>
          <a:bodyPr vert="horz" lIns="91440" tIns="45720" rIns="91440" bIns="45720" rtlCol="0" anchor="ctr"/>
          <a:lstStyle>
            <a:lvl1pPr algn="r">
              <a:defRPr sz="1200">
                <a:solidFill>
                  <a:schemeClr val="bg1"/>
                </a:solidFill>
              </a:defRPr>
            </a:lvl1pPr>
          </a:lstStyle>
          <a:p>
            <a:fld id="{1204AFC1-3EBF-4496-9122-C0B822AF5038}" type="slidenum">
              <a:rPr lang="en-US" smtClean="0"/>
              <a:pPr/>
              <a:t>‹#›</a:t>
            </a:fld>
            <a:endParaRPr lang="en-US"/>
          </a:p>
        </p:txBody>
      </p:sp>
    </p:spTree>
    <p:extLst>
      <p:ext uri="{BB962C8B-B14F-4D97-AF65-F5344CB8AC3E}">
        <p14:creationId xmlns:p14="http://schemas.microsoft.com/office/powerpoint/2010/main" val="99548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brown@ks.gov" TargetMode="External"/><Relationship Id="rId2" Type="http://schemas.openxmlformats.org/officeDocument/2006/relationships/hyperlink" Target="mailto:Janelle.martin@ks.gov" TargetMode="External"/><Relationship Id="rId1" Type="http://schemas.openxmlformats.org/officeDocument/2006/relationships/slideLayout" Target="../slideLayouts/slideLayout2.xml"/><Relationship Id="rId4" Type="http://schemas.openxmlformats.org/officeDocument/2006/relationships/hyperlink" Target="mailto:Chelsey.Stephenson@ks.gov"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ksbn.kansas.gov/wp-content/uploads/Forms/Test_Before_Transcript.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mailto:Raeann.byrd@ks.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ksbn.kansas.gov/wp-content/uploads/Forms/Test_Before_Transcrip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inda.davies@ks.gov" TargetMode="External"/><Relationship Id="rId2" Type="http://schemas.openxmlformats.org/officeDocument/2006/relationships/hyperlink" Target="mailto:raeannbyrd@ks.gov" TargetMode="External"/><Relationship Id="rId1" Type="http://schemas.openxmlformats.org/officeDocument/2006/relationships/slideLayout" Target="../slideLayouts/slideLayout2.xml"/><Relationship Id="rId4" Type="http://schemas.openxmlformats.org/officeDocument/2006/relationships/hyperlink" Target="mailto:carol.moreland@ks.gov"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ksbn.kansas.gov/program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ksbn.kansas.gov/wp-content/uploads/Education/Faculty_Clinical_Instructor_Record.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ksbn.kansas.gov/faculty_degree_pl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ksbn.kansas.gov/faculty_hire_excep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ksbn.kansas.gov/wp-content/uploads/Education/Major_Curriculum_Change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ksbn.kansas.gov/wp-content/uploads/Education/Minor_Curriculum_Chang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ksbn.kansas.gov/administrator-resourc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ksbn.kansas.gov/annual-report/" TargetMode="External"/><Relationship Id="rId2" Type="http://schemas.openxmlformats.org/officeDocument/2006/relationships/hyperlink" Target="https://ksbn.kansas.gov/progra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barbara.bigger@ks.gov" TargetMode="External"/><Relationship Id="rId2" Type="http://schemas.openxmlformats.org/officeDocument/2006/relationships/hyperlink" Target="mailto:jackie.mercer@ks.gov" TargetMode="External"/><Relationship Id="rId1" Type="http://schemas.openxmlformats.org/officeDocument/2006/relationships/slideLayout" Target="../slideLayouts/slideLayout4.xml"/><Relationship Id="rId5" Type="http://schemas.openxmlformats.org/officeDocument/2006/relationships/hyperlink" Target="mailto:raeann.byrd@ks.gov" TargetMode="External"/><Relationship Id="rId4" Type="http://schemas.openxmlformats.org/officeDocument/2006/relationships/hyperlink" Target="mailto:karen.mcgill@ks.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AD86-09EF-470C-A7C9-E699D8314211}"/>
              </a:ext>
            </a:extLst>
          </p:cNvPr>
          <p:cNvSpPr>
            <a:spLocks noGrp="1"/>
          </p:cNvSpPr>
          <p:nvPr>
            <p:ph type="ctrTitle"/>
          </p:nvPr>
        </p:nvSpPr>
        <p:spPr>
          <a:xfrm>
            <a:off x="-1" y="427471"/>
            <a:ext cx="10839635" cy="964132"/>
          </a:xfrm>
        </p:spPr>
        <p:txBody>
          <a:bodyPr>
            <a:normAutofit/>
          </a:bodyPr>
          <a:lstStyle/>
          <a:p>
            <a:pPr algn="l"/>
            <a:r>
              <a:rPr lang="en-US" dirty="0"/>
              <a:t> Program Administrator Update</a:t>
            </a:r>
          </a:p>
        </p:txBody>
      </p:sp>
      <p:sp>
        <p:nvSpPr>
          <p:cNvPr id="5" name="Subtitle 4">
            <a:extLst>
              <a:ext uri="{FF2B5EF4-FFF2-40B4-BE49-F238E27FC236}">
                <a16:creationId xmlns:a16="http://schemas.microsoft.com/office/drawing/2014/main" id="{AC916335-1302-4671-90A5-A72A97925F7A}"/>
              </a:ext>
            </a:extLst>
          </p:cNvPr>
          <p:cNvSpPr>
            <a:spLocks noGrp="1"/>
          </p:cNvSpPr>
          <p:nvPr>
            <p:ph type="subTitle" idx="1"/>
          </p:nvPr>
        </p:nvSpPr>
        <p:spPr>
          <a:xfrm>
            <a:off x="-1" y="2231967"/>
            <a:ext cx="5140171" cy="1197033"/>
          </a:xfrm>
        </p:spPr>
        <p:txBody>
          <a:bodyPr>
            <a:normAutofit/>
          </a:bodyPr>
          <a:lstStyle/>
          <a:p>
            <a:endParaRPr lang="en-US" dirty="0"/>
          </a:p>
          <a:p>
            <a:r>
              <a:rPr lang="en-US" sz="4600" dirty="0"/>
              <a:t> September 13, 2021</a:t>
            </a:r>
          </a:p>
          <a:p>
            <a:endParaRPr lang="en-US" dirty="0"/>
          </a:p>
        </p:txBody>
      </p:sp>
    </p:spTree>
    <p:extLst>
      <p:ext uri="{BB962C8B-B14F-4D97-AF65-F5344CB8AC3E}">
        <p14:creationId xmlns:p14="http://schemas.microsoft.com/office/powerpoint/2010/main" val="289925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5CF3-351A-4840-8115-5E30A59AB3C9}"/>
              </a:ext>
            </a:extLst>
          </p:cNvPr>
          <p:cNvSpPr>
            <a:spLocks noGrp="1"/>
          </p:cNvSpPr>
          <p:nvPr>
            <p:ph type="title"/>
          </p:nvPr>
        </p:nvSpPr>
        <p:spPr/>
        <p:txBody>
          <a:bodyPr>
            <a:normAutofit fontScale="90000"/>
          </a:bodyPr>
          <a:lstStyle/>
          <a:p>
            <a:pPr algn="ctr"/>
            <a:r>
              <a:rPr lang="en-US" dirty="0"/>
              <a:t>How do I get to the initial application? </a:t>
            </a:r>
          </a:p>
        </p:txBody>
      </p:sp>
      <p:sp>
        <p:nvSpPr>
          <p:cNvPr id="3" name="Content Placeholder 2">
            <a:extLst>
              <a:ext uri="{FF2B5EF4-FFF2-40B4-BE49-F238E27FC236}">
                <a16:creationId xmlns:a16="http://schemas.microsoft.com/office/drawing/2014/main" id="{C088860F-55F2-45D1-B3C9-8E9D1554DD20}"/>
              </a:ext>
            </a:extLst>
          </p:cNvPr>
          <p:cNvSpPr>
            <a:spLocks noGrp="1"/>
          </p:cNvSpPr>
          <p:nvPr>
            <p:ph idx="1"/>
          </p:nvPr>
        </p:nvSpPr>
        <p:spPr/>
        <p:txBody>
          <a:bodyPr/>
          <a:lstStyle/>
          <a:p>
            <a:r>
              <a:rPr lang="en-US" dirty="0"/>
              <a:t>Hover over </a:t>
            </a:r>
            <a:r>
              <a:rPr lang="en-US" b="1" u="sng" dirty="0"/>
              <a:t>License</a:t>
            </a:r>
            <a:r>
              <a:rPr lang="en-US" dirty="0"/>
              <a:t> in the toolbar, then </a:t>
            </a:r>
            <a:r>
              <a:rPr lang="en-US" b="1" u="sng" dirty="0"/>
              <a:t>Applications</a:t>
            </a:r>
            <a:r>
              <a:rPr lang="en-US" dirty="0"/>
              <a:t>, then </a:t>
            </a:r>
            <a:r>
              <a:rPr lang="en-US" b="1" u="sng" dirty="0"/>
              <a:t>Initial</a:t>
            </a:r>
            <a:r>
              <a:rPr lang="en-US" dirty="0"/>
              <a:t>, then </a:t>
            </a:r>
            <a:r>
              <a:rPr lang="en-US" b="1" u="sng" dirty="0"/>
              <a:t>LPN/RN Initial</a:t>
            </a:r>
          </a:p>
          <a:p>
            <a:endParaRPr lang="en-US" b="1" u="sng" dirty="0"/>
          </a:p>
          <a:p>
            <a:endParaRPr lang="en-US" b="1" u="sng" dirty="0"/>
          </a:p>
        </p:txBody>
      </p:sp>
      <p:pic>
        <p:nvPicPr>
          <p:cNvPr id="8" name="Picture 7">
            <a:extLst>
              <a:ext uri="{FF2B5EF4-FFF2-40B4-BE49-F238E27FC236}">
                <a16:creationId xmlns:a16="http://schemas.microsoft.com/office/drawing/2014/main" id="{38FA01A7-A6AC-42F4-939B-AAED306818AC}"/>
              </a:ext>
            </a:extLst>
          </p:cNvPr>
          <p:cNvPicPr>
            <a:picLocks noChangeAspect="1"/>
          </p:cNvPicPr>
          <p:nvPr/>
        </p:nvPicPr>
        <p:blipFill>
          <a:blip r:embed="rId2"/>
          <a:stretch>
            <a:fillRect/>
          </a:stretch>
        </p:blipFill>
        <p:spPr>
          <a:xfrm>
            <a:off x="1747837" y="2606909"/>
            <a:ext cx="8696325" cy="3638550"/>
          </a:xfrm>
          <a:prstGeom prst="rect">
            <a:avLst/>
          </a:prstGeom>
        </p:spPr>
      </p:pic>
    </p:spTree>
    <p:extLst>
      <p:ext uri="{BB962C8B-B14F-4D97-AF65-F5344CB8AC3E}">
        <p14:creationId xmlns:p14="http://schemas.microsoft.com/office/powerpoint/2010/main" val="299316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D3F5F-38DD-44A8-B61E-4AEF854A0BC6}"/>
              </a:ext>
            </a:extLst>
          </p:cNvPr>
          <p:cNvPicPr>
            <a:picLocks noChangeAspect="1"/>
          </p:cNvPicPr>
          <p:nvPr/>
        </p:nvPicPr>
        <p:blipFill>
          <a:blip r:embed="rId2"/>
          <a:stretch>
            <a:fillRect/>
          </a:stretch>
        </p:blipFill>
        <p:spPr>
          <a:xfrm>
            <a:off x="930443" y="954505"/>
            <a:ext cx="10403304" cy="4876799"/>
          </a:xfrm>
          <a:prstGeom prst="rect">
            <a:avLst/>
          </a:prstGeom>
        </p:spPr>
      </p:pic>
    </p:spTree>
    <p:extLst>
      <p:ext uri="{BB962C8B-B14F-4D97-AF65-F5344CB8AC3E}">
        <p14:creationId xmlns:p14="http://schemas.microsoft.com/office/powerpoint/2010/main" val="426189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50AA-21ED-44D6-81EE-9CF7B5B5C2E7}"/>
              </a:ext>
            </a:extLst>
          </p:cNvPr>
          <p:cNvSpPr>
            <a:spLocks noGrp="1"/>
          </p:cNvSpPr>
          <p:nvPr>
            <p:ph type="title"/>
          </p:nvPr>
        </p:nvSpPr>
        <p:spPr>
          <a:xfrm>
            <a:off x="0" y="232120"/>
            <a:ext cx="6849687" cy="890827"/>
          </a:xfrm>
        </p:spPr>
        <p:txBody>
          <a:bodyPr/>
          <a:lstStyle/>
          <a:p>
            <a:r>
              <a:rPr lang="en-US" dirty="0"/>
              <a:t> Application Requirements:</a:t>
            </a:r>
          </a:p>
        </p:txBody>
      </p:sp>
      <p:sp>
        <p:nvSpPr>
          <p:cNvPr id="3" name="Content Placeholder 2">
            <a:extLst>
              <a:ext uri="{FF2B5EF4-FFF2-40B4-BE49-F238E27FC236}">
                <a16:creationId xmlns:a16="http://schemas.microsoft.com/office/drawing/2014/main" id="{77E67EFA-4358-4005-BB0B-2C734AF76823}"/>
              </a:ext>
            </a:extLst>
          </p:cNvPr>
          <p:cNvSpPr>
            <a:spLocks noGrp="1"/>
          </p:cNvSpPr>
          <p:nvPr>
            <p:ph idx="1"/>
          </p:nvPr>
        </p:nvSpPr>
        <p:spPr/>
        <p:txBody>
          <a:bodyPr/>
          <a:lstStyle/>
          <a:p>
            <a:r>
              <a:rPr lang="en-US" dirty="0"/>
              <a:t>1. Transcript </a:t>
            </a:r>
          </a:p>
          <a:p>
            <a:endParaRPr lang="en-US" dirty="0"/>
          </a:p>
        </p:txBody>
      </p:sp>
      <p:pic>
        <p:nvPicPr>
          <p:cNvPr id="4" name="Picture 3">
            <a:extLst>
              <a:ext uri="{FF2B5EF4-FFF2-40B4-BE49-F238E27FC236}">
                <a16:creationId xmlns:a16="http://schemas.microsoft.com/office/drawing/2014/main" id="{1D614DF5-55E5-4FBE-AB4A-58404424003F}"/>
              </a:ext>
            </a:extLst>
          </p:cNvPr>
          <p:cNvPicPr>
            <a:picLocks noChangeAspect="1"/>
          </p:cNvPicPr>
          <p:nvPr/>
        </p:nvPicPr>
        <p:blipFill>
          <a:blip r:embed="rId2"/>
          <a:stretch>
            <a:fillRect/>
          </a:stretch>
        </p:blipFill>
        <p:spPr>
          <a:xfrm>
            <a:off x="409075" y="1291389"/>
            <a:ext cx="11028946" cy="5013158"/>
          </a:xfrm>
          <a:prstGeom prst="rect">
            <a:avLst/>
          </a:prstGeom>
        </p:spPr>
      </p:pic>
    </p:spTree>
    <p:extLst>
      <p:ext uri="{BB962C8B-B14F-4D97-AF65-F5344CB8AC3E}">
        <p14:creationId xmlns:p14="http://schemas.microsoft.com/office/powerpoint/2010/main" val="12549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591A-99B6-4CD2-8243-6D7A89AF3DF1}"/>
              </a:ext>
            </a:extLst>
          </p:cNvPr>
          <p:cNvPicPr>
            <a:picLocks noChangeAspect="1"/>
          </p:cNvPicPr>
          <p:nvPr/>
        </p:nvPicPr>
        <p:blipFill>
          <a:blip r:embed="rId2"/>
          <a:stretch>
            <a:fillRect/>
          </a:stretch>
        </p:blipFill>
        <p:spPr>
          <a:xfrm>
            <a:off x="649706" y="360947"/>
            <a:ext cx="10820400" cy="4763413"/>
          </a:xfrm>
          <a:prstGeom prst="rect">
            <a:avLst/>
          </a:prstGeom>
        </p:spPr>
      </p:pic>
      <p:pic>
        <p:nvPicPr>
          <p:cNvPr id="3" name="Picture 2">
            <a:extLst>
              <a:ext uri="{FF2B5EF4-FFF2-40B4-BE49-F238E27FC236}">
                <a16:creationId xmlns:a16="http://schemas.microsoft.com/office/drawing/2014/main" id="{2D105C7C-03B9-48A0-91BE-B3312C741FD0}"/>
              </a:ext>
            </a:extLst>
          </p:cNvPr>
          <p:cNvPicPr>
            <a:picLocks noChangeAspect="1"/>
          </p:cNvPicPr>
          <p:nvPr/>
        </p:nvPicPr>
        <p:blipFill>
          <a:blip r:embed="rId3"/>
          <a:stretch>
            <a:fillRect/>
          </a:stretch>
        </p:blipFill>
        <p:spPr>
          <a:xfrm>
            <a:off x="858253" y="5501349"/>
            <a:ext cx="10411326" cy="763093"/>
          </a:xfrm>
          <a:prstGeom prst="rect">
            <a:avLst/>
          </a:prstGeom>
        </p:spPr>
      </p:pic>
    </p:spTree>
    <p:extLst>
      <p:ext uri="{BB962C8B-B14F-4D97-AF65-F5344CB8AC3E}">
        <p14:creationId xmlns:p14="http://schemas.microsoft.com/office/powerpoint/2010/main" val="178558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031964-4D14-4224-89C5-C38B9B1B2E2D}"/>
              </a:ext>
            </a:extLst>
          </p:cNvPr>
          <p:cNvPicPr>
            <a:picLocks noChangeAspect="1"/>
          </p:cNvPicPr>
          <p:nvPr/>
        </p:nvPicPr>
        <p:blipFill>
          <a:blip r:embed="rId2"/>
          <a:stretch>
            <a:fillRect/>
          </a:stretch>
        </p:blipFill>
        <p:spPr>
          <a:xfrm>
            <a:off x="643467" y="1166198"/>
            <a:ext cx="10905066" cy="4525603"/>
          </a:xfrm>
          <a:prstGeom prst="rect">
            <a:avLst/>
          </a:prstGeom>
        </p:spPr>
      </p:pic>
    </p:spTree>
    <p:extLst>
      <p:ext uri="{BB962C8B-B14F-4D97-AF65-F5344CB8AC3E}">
        <p14:creationId xmlns:p14="http://schemas.microsoft.com/office/powerpoint/2010/main" val="30662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DA55AD-C9D9-4547-9CE8-15BBD2035A0D}"/>
              </a:ext>
            </a:extLst>
          </p:cNvPr>
          <p:cNvPicPr>
            <a:picLocks noChangeAspect="1"/>
          </p:cNvPicPr>
          <p:nvPr/>
        </p:nvPicPr>
        <p:blipFill>
          <a:blip r:embed="rId2"/>
          <a:stretch>
            <a:fillRect/>
          </a:stretch>
        </p:blipFill>
        <p:spPr>
          <a:xfrm>
            <a:off x="643467" y="920834"/>
            <a:ext cx="10905066" cy="5016331"/>
          </a:xfrm>
          <a:prstGeom prst="rect">
            <a:avLst/>
          </a:prstGeom>
        </p:spPr>
      </p:pic>
    </p:spTree>
    <p:extLst>
      <p:ext uri="{BB962C8B-B14F-4D97-AF65-F5344CB8AC3E}">
        <p14:creationId xmlns:p14="http://schemas.microsoft.com/office/powerpoint/2010/main" val="311018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EBFB-679A-4F02-AF52-AD105C6CF0F8}"/>
              </a:ext>
            </a:extLst>
          </p:cNvPr>
          <p:cNvSpPr>
            <a:spLocks noGrp="1"/>
          </p:cNvSpPr>
          <p:nvPr>
            <p:ph type="title"/>
          </p:nvPr>
        </p:nvSpPr>
        <p:spPr/>
        <p:txBody>
          <a:bodyPr>
            <a:normAutofit fontScale="90000"/>
          </a:bodyPr>
          <a:lstStyle/>
          <a:p>
            <a:pPr algn="ctr"/>
            <a:r>
              <a:rPr lang="en-US" dirty="0"/>
              <a:t>How do I submit the online application? </a:t>
            </a:r>
          </a:p>
        </p:txBody>
      </p:sp>
      <p:pic>
        <p:nvPicPr>
          <p:cNvPr id="5" name="Content Placeholder 4">
            <a:extLst>
              <a:ext uri="{FF2B5EF4-FFF2-40B4-BE49-F238E27FC236}">
                <a16:creationId xmlns:a16="http://schemas.microsoft.com/office/drawing/2014/main" id="{32286EC8-5B1B-4DAB-9F3E-E38A299008FD}"/>
              </a:ext>
            </a:extLst>
          </p:cNvPr>
          <p:cNvPicPr>
            <a:picLocks noGrp="1" noChangeAspect="1"/>
          </p:cNvPicPr>
          <p:nvPr>
            <p:ph sz="half" idx="1"/>
          </p:nvPr>
        </p:nvPicPr>
        <p:blipFill>
          <a:blip r:embed="rId2"/>
          <a:stretch>
            <a:fillRect/>
          </a:stretch>
        </p:blipFill>
        <p:spPr>
          <a:xfrm>
            <a:off x="999091" y="1566832"/>
            <a:ext cx="3391484" cy="4351338"/>
          </a:xfrm>
          <a:prstGeom prst="rect">
            <a:avLst/>
          </a:prstGeom>
        </p:spPr>
      </p:pic>
      <p:pic>
        <p:nvPicPr>
          <p:cNvPr id="6" name="Content Placeholder 5">
            <a:extLst>
              <a:ext uri="{FF2B5EF4-FFF2-40B4-BE49-F238E27FC236}">
                <a16:creationId xmlns:a16="http://schemas.microsoft.com/office/drawing/2014/main" id="{373B393B-9FF2-48AB-B774-7781C36465C9}"/>
              </a:ext>
            </a:extLst>
          </p:cNvPr>
          <p:cNvPicPr>
            <a:picLocks noGrp="1" noChangeAspect="1"/>
          </p:cNvPicPr>
          <p:nvPr>
            <p:ph sz="half" idx="2"/>
          </p:nvPr>
        </p:nvPicPr>
        <p:blipFill>
          <a:blip r:embed="rId3"/>
          <a:stretch>
            <a:fillRect/>
          </a:stretch>
        </p:blipFill>
        <p:spPr>
          <a:xfrm>
            <a:off x="4390575" y="1566832"/>
            <a:ext cx="3305175" cy="4143375"/>
          </a:xfrm>
          <a:prstGeom prst="rect">
            <a:avLst/>
          </a:prstGeom>
        </p:spPr>
      </p:pic>
      <p:pic>
        <p:nvPicPr>
          <p:cNvPr id="7" name="Picture 6">
            <a:extLst>
              <a:ext uri="{FF2B5EF4-FFF2-40B4-BE49-F238E27FC236}">
                <a16:creationId xmlns:a16="http://schemas.microsoft.com/office/drawing/2014/main" id="{2A4F6F7C-1C2F-4BF3-BC9F-629387B6AF51}"/>
              </a:ext>
            </a:extLst>
          </p:cNvPr>
          <p:cNvPicPr>
            <a:picLocks noChangeAspect="1"/>
          </p:cNvPicPr>
          <p:nvPr/>
        </p:nvPicPr>
        <p:blipFill>
          <a:blip r:embed="rId4"/>
          <a:stretch>
            <a:fillRect/>
          </a:stretch>
        </p:blipFill>
        <p:spPr>
          <a:xfrm>
            <a:off x="7695750" y="2319337"/>
            <a:ext cx="3162300" cy="2219325"/>
          </a:xfrm>
          <a:prstGeom prst="rect">
            <a:avLst/>
          </a:prstGeom>
        </p:spPr>
      </p:pic>
    </p:spTree>
    <p:extLst>
      <p:ext uri="{BB962C8B-B14F-4D97-AF65-F5344CB8AC3E}">
        <p14:creationId xmlns:p14="http://schemas.microsoft.com/office/powerpoint/2010/main" val="9585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94A3-70E7-41A3-BCDD-DEC7FC43DD16}"/>
              </a:ext>
            </a:extLst>
          </p:cNvPr>
          <p:cNvSpPr>
            <a:spLocks noGrp="1"/>
          </p:cNvSpPr>
          <p:nvPr>
            <p:ph type="title"/>
          </p:nvPr>
        </p:nvSpPr>
        <p:spPr/>
        <p:txBody>
          <a:bodyPr/>
          <a:lstStyle/>
          <a:p>
            <a:r>
              <a:rPr lang="en-US" dirty="0"/>
              <a:t>Multistate vs. Single State </a:t>
            </a:r>
          </a:p>
        </p:txBody>
      </p:sp>
      <p:sp>
        <p:nvSpPr>
          <p:cNvPr id="3" name="Content Placeholder 2">
            <a:extLst>
              <a:ext uri="{FF2B5EF4-FFF2-40B4-BE49-F238E27FC236}">
                <a16:creationId xmlns:a16="http://schemas.microsoft.com/office/drawing/2014/main" id="{6CE3C7D0-E079-4EC4-BECF-39B2DE337BAC}"/>
              </a:ext>
            </a:extLst>
          </p:cNvPr>
          <p:cNvSpPr>
            <a:spLocks noGrp="1"/>
          </p:cNvSpPr>
          <p:nvPr>
            <p:ph idx="1"/>
          </p:nvPr>
        </p:nvSpPr>
        <p:spPr>
          <a:xfrm>
            <a:off x="344905" y="1970004"/>
            <a:ext cx="11389895" cy="4351338"/>
          </a:xfrm>
        </p:spPr>
        <p:txBody>
          <a:bodyPr/>
          <a:lstStyle/>
          <a:p>
            <a:r>
              <a:rPr lang="en-US" sz="3200" dirty="0"/>
              <a:t>A single state will only allow you to practice in the State of Kansas. </a:t>
            </a:r>
          </a:p>
          <a:p>
            <a:pPr lvl="1">
              <a:buFont typeface="Wingdings" panose="05000000000000000000" pitchFamily="2" charset="2"/>
              <a:buChar char="ü"/>
            </a:pPr>
            <a:r>
              <a:rPr lang="en-US" dirty="0"/>
              <a:t> Can apply with any states Drivers license and any states address. Does not have to claim Kansas as Primary state of Residence.</a:t>
            </a:r>
          </a:p>
          <a:p>
            <a:r>
              <a:rPr lang="en-US" sz="3200" dirty="0"/>
              <a:t>A multistate license will allow to practice in Kansas and other participating compact states. </a:t>
            </a:r>
          </a:p>
          <a:p>
            <a:pPr lvl="1">
              <a:buFont typeface="Wingdings" panose="05000000000000000000" pitchFamily="2" charset="2"/>
              <a:buChar char="ü"/>
            </a:pPr>
            <a:r>
              <a:rPr lang="en-US" dirty="0"/>
              <a:t> Must have Kansas Drivers License, Kansas address, and claims Kansas as Primary State of Residence to be eligible and must meet all the Uniform License Requirements</a:t>
            </a:r>
          </a:p>
        </p:txBody>
      </p:sp>
    </p:spTree>
    <p:extLst>
      <p:ext uri="{BB962C8B-B14F-4D97-AF65-F5344CB8AC3E}">
        <p14:creationId xmlns:p14="http://schemas.microsoft.com/office/powerpoint/2010/main" val="17198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1E67-CBB8-47AE-B4B5-0EC0B7A381DF}"/>
              </a:ext>
            </a:extLst>
          </p:cNvPr>
          <p:cNvSpPr>
            <a:spLocks noGrp="1"/>
          </p:cNvSpPr>
          <p:nvPr>
            <p:ph type="title"/>
          </p:nvPr>
        </p:nvSpPr>
        <p:spPr/>
        <p:txBody>
          <a:bodyPr>
            <a:normAutofit fontScale="90000"/>
          </a:bodyPr>
          <a:lstStyle/>
          <a:p>
            <a:pPr algn="ctr"/>
            <a:r>
              <a:rPr lang="en-US" dirty="0"/>
              <a:t>My application is submitted, what now???</a:t>
            </a:r>
          </a:p>
        </p:txBody>
      </p:sp>
      <p:sp>
        <p:nvSpPr>
          <p:cNvPr id="3" name="Content Placeholder 2">
            <a:extLst>
              <a:ext uri="{FF2B5EF4-FFF2-40B4-BE49-F238E27FC236}">
                <a16:creationId xmlns:a16="http://schemas.microsoft.com/office/drawing/2014/main" id="{9D16E851-BF9D-4F10-90DD-1E3AC014734E}"/>
              </a:ext>
            </a:extLst>
          </p:cNvPr>
          <p:cNvSpPr>
            <a:spLocks noGrp="1"/>
          </p:cNvSpPr>
          <p:nvPr>
            <p:ph idx="1"/>
          </p:nvPr>
        </p:nvSpPr>
        <p:spPr/>
        <p:txBody>
          <a:bodyPr/>
          <a:lstStyle/>
          <a:p>
            <a:r>
              <a:rPr lang="en-US" dirty="0"/>
              <a:t>Applications are processed </a:t>
            </a:r>
            <a:r>
              <a:rPr lang="en-US" b="1" u="sng" dirty="0"/>
              <a:t>within 10 business days</a:t>
            </a:r>
            <a:r>
              <a:rPr lang="en-US" dirty="0"/>
              <a:t> of being received and are </a:t>
            </a:r>
            <a:r>
              <a:rPr lang="en-US" b="1" u="sng" dirty="0"/>
              <a:t>processed in the order they are received</a:t>
            </a:r>
            <a:r>
              <a:rPr lang="en-US" dirty="0"/>
              <a:t>.</a:t>
            </a:r>
          </a:p>
          <a:p>
            <a:r>
              <a:rPr lang="en-US" dirty="0"/>
              <a:t>Checking your application status can be done by logging into your portal page and clicking “View Checklist” above your pending application. </a:t>
            </a:r>
            <a:r>
              <a:rPr lang="en-US" b="1" dirty="0"/>
              <a:t>Please allow 7-10 business days to pass before logging in to check the status</a:t>
            </a:r>
            <a:r>
              <a:rPr lang="en-US" dirty="0"/>
              <a:t>. </a:t>
            </a:r>
          </a:p>
          <a:p>
            <a:r>
              <a:rPr lang="en-US" dirty="0"/>
              <a:t>The </a:t>
            </a:r>
            <a:r>
              <a:rPr lang="en-US" b="1" u="sng" dirty="0"/>
              <a:t>My Portal </a:t>
            </a:r>
            <a:r>
              <a:rPr lang="en-US" dirty="0"/>
              <a:t>tab is in the toolbar on the home page. </a:t>
            </a:r>
          </a:p>
          <a:p>
            <a:endParaRPr lang="en-US" dirty="0"/>
          </a:p>
          <a:p>
            <a:endParaRPr lang="en-US" dirty="0"/>
          </a:p>
        </p:txBody>
      </p:sp>
      <p:pic>
        <p:nvPicPr>
          <p:cNvPr id="4" name="Picture 3">
            <a:extLst>
              <a:ext uri="{FF2B5EF4-FFF2-40B4-BE49-F238E27FC236}">
                <a16:creationId xmlns:a16="http://schemas.microsoft.com/office/drawing/2014/main" id="{693938FD-DD8D-4FC1-9DA1-9021149BEDB1}"/>
              </a:ext>
            </a:extLst>
          </p:cNvPr>
          <p:cNvPicPr>
            <a:picLocks noChangeAspect="1"/>
          </p:cNvPicPr>
          <p:nvPr/>
        </p:nvPicPr>
        <p:blipFill>
          <a:blip r:embed="rId2"/>
          <a:stretch>
            <a:fillRect/>
          </a:stretch>
        </p:blipFill>
        <p:spPr>
          <a:xfrm>
            <a:off x="1748736" y="5011948"/>
            <a:ext cx="7762875" cy="457200"/>
          </a:xfrm>
          <a:prstGeom prst="rect">
            <a:avLst/>
          </a:prstGeom>
        </p:spPr>
      </p:pic>
    </p:spTree>
    <p:extLst>
      <p:ext uri="{BB962C8B-B14F-4D97-AF65-F5344CB8AC3E}">
        <p14:creationId xmlns:p14="http://schemas.microsoft.com/office/powerpoint/2010/main" val="148986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E1E3-F075-4385-8E9F-E0851C4D9E08}"/>
              </a:ext>
            </a:extLst>
          </p:cNvPr>
          <p:cNvSpPr>
            <a:spLocks noGrp="1"/>
          </p:cNvSpPr>
          <p:nvPr>
            <p:ph type="title"/>
          </p:nvPr>
        </p:nvSpPr>
        <p:spPr/>
        <p:txBody>
          <a:bodyPr/>
          <a:lstStyle/>
          <a:p>
            <a:r>
              <a:rPr lang="en-US" dirty="0"/>
              <a:t>In order to test:</a:t>
            </a:r>
          </a:p>
        </p:txBody>
      </p:sp>
      <p:sp>
        <p:nvSpPr>
          <p:cNvPr id="3" name="Content Placeholder 2">
            <a:extLst>
              <a:ext uri="{FF2B5EF4-FFF2-40B4-BE49-F238E27FC236}">
                <a16:creationId xmlns:a16="http://schemas.microsoft.com/office/drawing/2014/main" id="{B8CC4156-F809-4DBB-A8CA-FAF5F6F81EE3}"/>
              </a:ext>
            </a:extLst>
          </p:cNvPr>
          <p:cNvSpPr>
            <a:spLocks noGrp="1"/>
          </p:cNvSpPr>
          <p:nvPr>
            <p:ph idx="1"/>
          </p:nvPr>
        </p:nvSpPr>
        <p:spPr/>
        <p:txBody>
          <a:bodyPr/>
          <a:lstStyle/>
          <a:p>
            <a:r>
              <a:rPr lang="en-US" dirty="0"/>
              <a:t>KSBN must have received and processed a completed application, received an official transcript with degree and graduation date or the school can send a signed/authorized ATT, and applicant must have paid Pearson Vue. </a:t>
            </a:r>
          </a:p>
          <a:p>
            <a:r>
              <a:rPr lang="en-US" dirty="0"/>
              <a:t>Applicants will not be made eligible unless these three things are received! </a:t>
            </a:r>
          </a:p>
          <a:p>
            <a:r>
              <a:rPr lang="en-US" dirty="0"/>
              <a:t>If the school prefers to send ATT’s for student to be eligible the school will put a date on the form that KSBN cannot make you eligible to test until then!  Please get with your school regarding the date they choose! </a:t>
            </a:r>
            <a:r>
              <a:rPr lang="en-US" b="1" u="sng" dirty="0"/>
              <a:t>An official transcript is still required for licensure!</a:t>
            </a:r>
          </a:p>
        </p:txBody>
      </p:sp>
    </p:spTree>
    <p:extLst>
      <p:ext uri="{BB962C8B-B14F-4D97-AF65-F5344CB8AC3E}">
        <p14:creationId xmlns:p14="http://schemas.microsoft.com/office/powerpoint/2010/main" val="111042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528A-1662-4D7A-8C1B-1CED2567C980}"/>
              </a:ext>
            </a:extLst>
          </p:cNvPr>
          <p:cNvSpPr>
            <a:spLocks noGrp="1"/>
          </p:cNvSpPr>
          <p:nvPr>
            <p:ph type="title"/>
          </p:nvPr>
        </p:nvSpPr>
        <p:spPr>
          <a:xfrm>
            <a:off x="0" y="232120"/>
            <a:ext cx="7913716" cy="1056353"/>
          </a:xfrm>
        </p:spPr>
        <p:txBody>
          <a:bodyPr>
            <a:normAutofit/>
          </a:bodyPr>
          <a:lstStyle/>
          <a:p>
            <a:r>
              <a:rPr lang="en-US" dirty="0"/>
              <a:t>	Education Contacts at KSBN</a:t>
            </a:r>
          </a:p>
        </p:txBody>
      </p:sp>
      <p:sp>
        <p:nvSpPr>
          <p:cNvPr id="3" name="Content Placeholder 2">
            <a:extLst>
              <a:ext uri="{FF2B5EF4-FFF2-40B4-BE49-F238E27FC236}">
                <a16:creationId xmlns:a16="http://schemas.microsoft.com/office/drawing/2014/main" id="{083C5940-025E-4B21-93CC-C4955C52B54E}"/>
              </a:ext>
            </a:extLst>
          </p:cNvPr>
          <p:cNvSpPr>
            <a:spLocks noGrp="1"/>
          </p:cNvSpPr>
          <p:nvPr>
            <p:ph idx="1"/>
          </p:nvPr>
        </p:nvSpPr>
        <p:spPr>
          <a:xfrm>
            <a:off x="595422" y="1424763"/>
            <a:ext cx="11173791" cy="5029199"/>
          </a:xfrm>
        </p:spPr>
        <p:txBody>
          <a:bodyPr>
            <a:normAutofit/>
          </a:bodyPr>
          <a:lstStyle/>
          <a:p>
            <a:pPr lvl="0">
              <a:spcBef>
                <a:spcPts val="600"/>
              </a:spcBef>
              <a:spcAft>
                <a:spcPts val="1200"/>
              </a:spcAft>
            </a:pPr>
            <a:r>
              <a:rPr lang="en-US" sz="3000" dirty="0">
                <a:solidFill>
                  <a:prstClr val="black">
                    <a:lumMod val="75000"/>
                    <a:lumOff val="25000"/>
                  </a:prstClr>
                </a:solidFill>
                <a:latin typeface="Arial Nova" panose="020B0604020202020204" pitchFamily="34" charset="0"/>
              </a:rPr>
              <a:t>Nursing Program Questions:</a:t>
            </a:r>
          </a:p>
          <a:p>
            <a:pPr lvl="1">
              <a:spcBef>
                <a:spcPts val="600"/>
              </a:spcBef>
              <a:spcAft>
                <a:spcPts val="1200"/>
              </a:spcAft>
              <a:buFont typeface="Wingdings" panose="05000000000000000000" pitchFamily="2" charset="2"/>
              <a:buChar char="ü"/>
            </a:pPr>
            <a:r>
              <a:rPr lang="en-US" sz="3000" dirty="0">
                <a:solidFill>
                  <a:prstClr val="black">
                    <a:lumMod val="75000"/>
                    <a:lumOff val="25000"/>
                  </a:prstClr>
                </a:solidFill>
                <a:latin typeface="Arial Nova" panose="020B0604020202020204" pitchFamily="34" charset="0"/>
              </a:rPr>
              <a:t> </a:t>
            </a:r>
            <a:r>
              <a:rPr lang="en-US" sz="2800" dirty="0">
                <a:solidFill>
                  <a:prstClr val="black">
                    <a:lumMod val="75000"/>
                    <a:lumOff val="25000"/>
                  </a:prstClr>
                </a:solidFill>
                <a:latin typeface="Arial Nova" panose="020B0604020202020204" pitchFamily="34" charset="0"/>
              </a:rPr>
              <a:t>Janelle Martin, MHSA, RN – 785-296-5036 </a:t>
            </a:r>
          </a:p>
          <a:p>
            <a:pPr marL="457200" lvl="1" indent="0">
              <a:spcBef>
                <a:spcPts val="600"/>
              </a:spcBef>
              <a:spcAft>
                <a:spcPts val="1200"/>
              </a:spcAft>
              <a:buNone/>
            </a:pPr>
            <a:r>
              <a:rPr lang="en-US" sz="2800" dirty="0">
                <a:solidFill>
                  <a:prstClr val="black">
                    <a:lumMod val="75000"/>
                    <a:lumOff val="25000"/>
                  </a:prstClr>
                </a:solidFill>
                <a:latin typeface="Arial Nova" panose="020B0604020202020204" pitchFamily="34" charset="0"/>
              </a:rPr>
              <a:t>	or </a:t>
            </a:r>
            <a:r>
              <a:rPr lang="en-US" sz="2800" dirty="0">
                <a:solidFill>
                  <a:prstClr val="black">
                    <a:lumMod val="75000"/>
                    <a:lumOff val="25000"/>
                  </a:prstClr>
                </a:solidFill>
                <a:latin typeface="Arial Nova" panose="020B0604020202020204" pitchFamily="34" charset="0"/>
                <a:hlinkClick r:id="rId2"/>
              </a:rPr>
              <a:t>Janelle.martin@ks.gov</a:t>
            </a:r>
            <a:r>
              <a:rPr lang="en-US" sz="2800" dirty="0">
                <a:solidFill>
                  <a:prstClr val="black">
                    <a:lumMod val="75000"/>
                    <a:lumOff val="25000"/>
                  </a:prstClr>
                </a:solidFill>
                <a:latin typeface="Arial Nova" panose="020B0604020202020204" pitchFamily="34" charset="0"/>
              </a:rPr>
              <a:t>  </a:t>
            </a:r>
          </a:p>
          <a:p>
            <a:pPr lvl="1">
              <a:spcBef>
                <a:spcPts val="600"/>
              </a:spcBef>
              <a:spcAft>
                <a:spcPts val="1200"/>
              </a:spcAft>
              <a:buFont typeface="Wingdings" panose="05000000000000000000" pitchFamily="2" charset="2"/>
              <a:buChar char="ü"/>
            </a:pPr>
            <a:r>
              <a:rPr lang="en-US" sz="2800" dirty="0">
                <a:solidFill>
                  <a:prstClr val="black">
                    <a:lumMod val="75000"/>
                    <a:lumOff val="25000"/>
                  </a:prstClr>
                </a:solidFill>
                <a:latin typeface="Arial Nova" panose="020B0604020202020204" pitchFamily="34" charset="0"/>
              </a:rPr>
              <a:t>  Michelle Brown, 785-296-3782 or </a:t>
            </a:r>
            <a:r>
              <a:rPr lang="en-US" sz="2800" dirty="0">
                <a:solidFill>
                  <a:prstClr val="black">
                    <a:lumMod val="75000"/>
                    <a:lumOff val="25000"/>
                  </a:prstClr>
                </a:solidFill>
                <a:latin typeface="Arial Nova" panose="020B0604020202020204" pitchFamily="34" charset="0"/>
                <a:hlinkClick r:id="rId3"/>
              </a:rPr>
              <a:t>michelle.brown@ks.gov</a:t>
            </a:r>
            <a:r>
              <a:rPr lang="en-US" sz="2800" dirty="0">
                <a:solidFill>
                  <a:prstClr val="black">
                    <a:lumMod val="75000"/>
                    <a:lumOff val="25000"/>
                  </a:prstClr>
                </a:solidFill>
                <a:latin typeface="Arial Nova" panose="020B0604020202020204" pitchFamily="34" charset="0"/>
              </a:rPr>
              <a:t>   </a:t>
            </a:r>
          </a:p>
          <a:p>
            <a:pPr lvl="1">
              <a:spcBef>
                <a:spcPts val="600"/>
              </a:spcBef>
              <a:spcAft>
                <a:spcPts val="1200"/>
              </a:spcAft>
              <a:buFont typeface="Wingdings" panose="05000000000000000000" pitchFamily="2" charset="2"/>
              <a:buChar char="ü"/>
            </a:pPr>
            <a:r>
              <a:rPr lang="en-US" sz="2800" dirty="0">
                <a:solidFill>
                  <a:prstClr val="black">
                    <a:lumMod val="75000"/>
                    <a:lumOff val="25000"/>
                  </a:prstClr>
                </a:solidFill>
                <a:latin typeface="Arial Nova" panose="020B0604020202020204" pitchFamily="34" charset="0"/>
              </a:rPr>
              <a:t>  Chelsey Stephenson, 785-296-5062  </a:t>
            </a:r>
          </a:p>
          <a:p>
            <a:pPr marL="457200" lvl="1" indent="0">
              <a:spcBef>
                <a:spcPts val="600"/>
              </a:spcBef>
              <a:spcAft>
                <a:spcPts val="1200"/>
              </a:spcAft>
              <a:buNone/>
            </a:pPr>
            <a:r>
              <a:rPr lang="en-US" sz="2800" dirty="0">
                <a:solidFill>
                  <a:prstClr val="black">
                    <a:lumMod val="75000"/>
                    <a:lumOff val="25000"/>
                  </a:prstClr>
                </a:solidFill>
                <a:latin typeface="Arial Nova" panose="020B0604020202020204" pitchFamily="34" charset="0"/>
              </a:rPr>
              <a:t>	 or </a:t>
            </a:r>
            <a:r>
              <a:rPr lang="en-US" sz="2800" dirty="0">
                <a:solidFill>
                  <a:prstClr val="black">
                    <a:lumMod val="75000"/>
                    <a:lumOff val="25000"/>
                  </a:prstClr>
                </a:solidFill>
                <a:latin typeface="Arial Nova" panose="020B0604020202020204" pitchFamily="34" charset="0"/>
                <a:hlinkClick r:id="rId4"/>
              </a:rPr>
              <a:t>Chelsey.Stephenson@ks.gov</a:t>
            </a:r>
            <a:r>
              <a:rPr lang="en-US" sz="2800" dirty="0">
                <a:solidFill>
                  <a:prstClr val="black">
                    <a:lumMod val="75000"/>
                    <a:lumOff val="25000"/>
                  </a:prstClr>
                </a:solidFill>
                <a:latin typeface="Arial Nova" panose="020B0604020202020204" pitchFamily="34" charset="0"/>
              </a:rPr>
              <a:t>  (IV Therapy rosters)</a:t>
            </a:r>
          </a:p>
          <a:p>
            <a:pPr marL="457200" lvl="1" indent="0">
              <a:spcBef>
                <a:spcPts val="600"/>
              </a:spcBef>
              <a:spcAft>
                <a:spcPts val="1200"/>
              </a:spcAft>
              <a:buNone/>
            </a:pPr>
            <a:endParaRPr lang="en-US" sz="3600" dirty="0"/>
          </a:p>
          <a:p>
            <a:pPr lvl="1">
              <a:buFont typeface="Wingdings" panose="05000000000000000000" pitchFamily="2" charset="2"/>
              <a:buChar char="ü"/>
            </a:pPr>
            <a:endParaRPr lang="en-US" sz="4000" dirty="0"/>
          </a:p>
          <a:p>
            <a:pPr marL="457200" lvl="1" indent="0">
              <a:buNone/>
            </a:pPr>
            <a:endParaRPr lang="en-US" sz="4000" dirty="0"/>
          </a:p>
          <a:p>
            <a:pPr marL="0" indent="0">
              <a:buNone/>
            </a:pPr>
            <a:endParaRPr lang="en-US" sz="4400" dirty="0"/>
          </a:p>
        </p:txBody>
      </p:sp>
    </p:spTree>
    <p:extLst>
      <p:ext uri="{BB962C8B-B14F-4D97-AF65-F5344CB8AC3E}">
        <p14:creationId xmlns:p14="http://schemas.microsoft.com/office/powerpoint/2010/main" val="20435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E293-C389-400A-8447-2C19354856BC}"/>
              </a:ext>
            </a:extLst>
          </p:cNvPr>
          <p:cNvSpPr>
            <a:spLocks noGrp="1"/>
          </p:cNvSpPr>
          <p:nvPr>
            <p:ph type="title"/>
          </p:nvPr>
        </p:nvSpPr>
        <p:spPr>
          <a:xfrm>
            <a:off x="-1" y="232120"/>
            <a:ext cx="9777663" cy="1056353"/>
          </a:xfrm>
        </p:spPr>
        <p:txBody>
          <a:bodyPr>
            <a:normAutofit fontScale="90000"/>
          </a:bodyPr>
          <a:lstStyle/>
          <a:p>
            <a:r>
              <a:rPr lang="en-US" dirty="0"/>
              <a:t> Test Before Transcript (Approval to Test or ATT)</a:t>
            </a:r>
          </a:p>
        </p:txBody>
      </p:sp>
      <p:sp>
        <p:nvSpPr>
          <p:cNvPr id="3" name="Content Placeholder 2">
            <a:extLst>
              <a:ext uri="{FF2B5EF4-FFF2-40B4-BE49-F238E27FC236}">
                <a16:creationId xmlns:a16="http://schemas.microsoft.com/office/drawing/2014/main" id="{FDF8C7FF-222F-4726-8676-1B52FBE1EFF5}"/>
              </a:ext>
            </a:extLst>
          </p:cNvPr>
          <p:cNvSpPr>
            <a:spLocks noGrp="1"/>
          </p:cNvSpPr>
          <p:nvPr>
            <p:ph idx="1"/>
          </p:nvPr>
        </p:nvSpPr>
        <p:spPr>
          <a:xfrm>
            <a:off x="593651" y="1676769"/>
            <a:ext cx="10974572" cy="4351338"/>
          </a:xfrm>
        </p:spPr>
        <p:txBody>
          <a:bodyPr>
            <a:normAutofit lnSpcReduction="10000"/>
          </a:bodyPr>
          <a:lstStyle/>
          <a:p>
            <a:pPr>
              <a:spcAft>
                <a:spcPts val="600"/>
              </a:spcAft>
            </a:pPr>
            <a:r>
              <a:rPr lang="en-US" sz="3200" dirty="0"/>
              <a:t>Form should be completed only by the Dean or Director of the Nursing program and done for each student that they authorize to complete NCLEX before transcript is received by KSBN</a:t>
            </a:r>
          </a:p>
          <a:p>
            <a:pPr lvl="1">
              <a:spcAft>
                <a:spcPts val="600"/>
              </a:spcAft>
              <a:buFont typeface="Wingdings" panose="05000000000000000000" pitchFamily="2" charset="2"/>
              <a:buChar char="ü"/>
            </a:pPr>
            <a:r>
              <a:rPr lang="en-US" sz="2800" dirty="0"/>
              <a:t> Send to Karen McGill in Licensing</a:t>
            </a:r>
          </a:p>
          <a:p>
            <a:pPr lvl="1">
              <a:spcAft>
                <a:spcPts val="600"/>
              </a:spcAft>
              <a:buFont typeface="Wingdings" panose="05000000000000000000" pitchFamily="2" charset="2"/>
              <a:buChar char="ü"/>
            </a:pPr>
            <a:r>
              <a:rPr lang="en-US" sz="2800" dirty="0"/>
              <a:t> Make sure form is filled out completely</a:t>
            </a:r>
          </a:p>
          <a:p>
            <a:pPr>
              <a:spcAft>
                <a:spcPts val="600"/>
              </a:spcAft>
            </a:pPr>
            <a:r>
              <a:rPr lang="en-US" sz="3200" dirty="0"/>
              <a:t>Student will NOT be licensed before transcript is received by KSBN (can take 2-3 weeks from school to KSBN!)</a:t>
            </a:r>
          </a:p>
          <a:p>
            <a:pPr>
              <a:spcAft>
                <a:spcPts val="600"/>
              </a:spcAft>
            </a:pPr>
            <a:r>
              <a:rPr lang="en-US" dirty="0">
                <a:hlinkClick r:id="rId2"/>
              </a:rPr>
              <a:t>https://ksbn.kansas.gov/wp-content/uploads/Forms/Test_Before_Transcript.pdf</a:t>
            </a:r>
            <a:r>
              <a:rPr lang="en-US" dirty="0"/>
              <a:t> </a:t>
            </a:r>
          </a:p>
        </p:txBody>
      </p:sp>
    </p:spTree>
    <p:extLst>
      <p:ext uri="{BB962C8B-B14F-4D97-AF65-F5344CB8AC3E}">
        <p14:creationId xmlns:p14="http://schemas.microsoft.com/office/powerpoint/2010/main" val="381494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FD7A-A107-4046-AA72-FBC59413B647}"/>
              </a:ext>
            </a:extLst>
          </p:cNvPr>
          <p:cNvSpPr>
            <a:spLocks noGrp="1"/>
          </p:cNvSpPr>
          <p:nvPr>
            <p:ph type="title"/>
          </p:nvPr>
        </p:nvSpPr>
        <p:spPr/>
        <p:txBody>
          <a:bodyPr>
            <a:normAutofit fontScale="90000"/>
          </a:bodyPr>
          <a:lstStyle/>
          <a:p>
            <a:pPr algn="ctr"/>
            <a:r>
              <a:rPr lang="en-US" dirty="0"/>
              <a:t>I am eligible and have set my test date, now what?..</a:t>
            </a:r>
          </a:p>
        </p:txBody>
      </p:sp>
      <p:sp>
        <p:nvSpPr>
          <p:cNvPr id="3" name="Content Placeholder 2">
            <a:extLst>
              <a:ext uri="{FF2B5EF4-FFF2-40B4-BE49-F238E27FC236}">
                <a16:creationId xmlns:a16="http://schemas.microsoft.com/office/drawing/2014/main" id="{43DCC4B5-A517-471D-8115-74B9D853CCFF}"/>
              </a:ext>
            </a:extLst>
          </p:cNvPr>
          <p:cNvSpPr>
            <a:spLocks noGrp="1"/>
          </p:cNvSpPr>
          <p:nvPr>
            <p:ph idx="1"/>
          </p:nvPr>
        </p:nvSpPr>
        <p:spPr/>
        <p:txBody>
          <a:bodyPr/>
          <a:lstStyle/>
          <a:p>
            <a:r>
              <a:rPr lang="en-US" dirty="0"/>
              <a:t>Pearson Vue results are updated within 3 business days of you taking your test. If you have </a:t>
            </a:r>
            <a:r>
              <a:rPr lang="en-US" u="sng" dirty="0"/>
              <a:t>passed</a:t>
            </a:r>
            <a:r>
              <a:rPr lang="en-US" dirty="0"/>
              <a:t> it will </a:t>
            </a:r>
            <a:r>
              <a:rPr lang="en-US" u="sng" dirty="0"/>
              <a:t>show as completed </a:t>
            </a:r>
            <a:r>
              <a:rPr lang="en-US" dirty="0"/>
              <a:t>on your checklist. If you  have </a:t>
            </a:r>
            <a:r>
              <a:rPr lang="en-US" u="sng" dirty="0"/>
              <a:t>failed</a:t>
            </a:r>
            <a:r>
              <a:rPr lang="en-US" dirty="0"/>
              <a:t> it will </a:t>
            </a:r>
            <a:r>
              <a:rPr lang="en-US" u="sng" dirty="0"/>
              <a:t>remain blank </a:t>
            </a:r>
            <a:r>
              <a:rPr lang="en-US" dirty="0"/>
              <a:t>and you will receive a letter in the mail with your results. </a:t>
            </a:r>
          </a:p>
          <a:p>
            <a:pPr lvl="1"/>
            <a:r>
              <a:rPr lang="en-US" dirty="0"/>
              <a:t>If you receive a Fail letter:  (with an NCLEX Candidate Performance Report)</a:t>
            </a:r>
          </a:p>
          <a:p>
            <a:pPr lvl="2"/>
            <a:r>
              <a:rPr lang="en-US" dirty="0"/>
              <a:t>A new application must be submitted to KSBN</a:t>
            </a:r>
          </a:p>
          <a:p>
            <a:pPr lvl="2"/>
            <a:r>
              <a:rPr lang="en-US" dirty="0"/>
              <a:t>If applying for multistate licensure a new set of fingerprints and fee will need to be submitted. (If submitting for single state licensure the previous prints on file are good for 6 months.)</a:t>
            </a:r>
          </a:p>
          <a:p>
            <a:pPr lvl="2"/>
            <a:r>
              <a:rPr lang="en-US" dirty="0"/>
              <a:t>You will need to re-register with Pearson Vue. You will not be allowed to take the test any sooner than 45 days from the previous test date. </a:t>
            </a:r>
          </a:p>
          <a:p>
            <a:pPr lvl="2"/>
            <a:r>
              <a:rPr lang="en-US" dirty="0"/>
              <a:t>Transcripts are NOT required to be submitted again. </a:t>
            </a:r>
          </a:p>
        </p:txBody>
      </p:sp>
    </p:spTree>
    <p:extLst>
      <p:ext uri="{BB962C8B-B14F-4D97-AF65-F5344CB8AC3E}">
        <p14:creationId xmlns:p14="http://schemas.microsoft.com/office/powerpoint/2010/main" val="357364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22F1-6F38-48C8-B310-458CCD86749B}"/>
              </a:ext>
            </a:extLst>
          </p:cNvPr>
          <p:cNvSpPr>
            <a:spLocks noGrp="1"/>
          </p:cNvSpPr>
          <p:nvPr>
            <p:ph type="title"/>
          </p:nvPr>
        </p:nvSpPr>
        <p:spPr/>
        <p:txBody>
          <a:bodyPr>
            <a:normAutofit fontScale="90000"/>
          </a:bodyPr>
          <a:lstStyle/>
          <a:p>
            <a:pPr algn="ctr"/>
            <a:r>
              <a:rPr lang="en-US" dirty="0"/>
              <a:t>I passed, but where is my license?!!!! </a:t>
            </a:r>
          </a:p>
        </p:txBody>
      </p:sp>
      <p:sp>
        <p:nvSpPr>
          <p:cNvPr id="3" name="Content Placeholder 2">
            <a:extLst>
              <a:ext uri="{FF2B5EF4-FFF2-40B4-BE49-F238E27FC236}">
                <a16:creationId xmlns:a16="http://schemas.microsoft.com/office/drawing/2014/main" id="{575C2F0D-4F3E-42BE-AEDA-D385A4C9B7D0}"/>
              </a:ext>
            </a:extLst>
          </p:cNvPr>
          <p:cNvSpPr>
            <a:spLocks noGrp="1"/>
          </p:cNvSpPr>
          <p:nvPr>
            <p:ph idx="1"/>
          </p:nvPr>
        </p:nvSpPr>
        <p:spPr>
          <a:xfrm>
            <a:off x="589548" y="1793541"/>
            <a:ext cx="10515600" cy="4351338"/>
          </a:xfrm>
        </p:spPr>
        <p:txBody>
          <a:bodyPr/>
          <a:lstStyle/>
          <a:p>
            <a:r>
              <a:rPr lang="en-US" dirty="0"/>
              <a:t>Congratulations! </a:t>
            </a:r>
          </a:p>
          <a:p>
            <a:r>
              <a:rPr lang="en-US" dirty="0"/>
              <a:t>REMEMBER- Many factors determine licensure! </a:t>
            </a:r>
          </a:p>
          <a:p>
            <a:r>
              <a:rPr lang="en-US" dirty="0"/>
              <a:t>You can refer to your checklist at any time to see what is still needed! It is updated as we receive requirements! </a:t>
            </a:r>
          </a:p>
          <a:p>
            <a:r>
              <a:rPr lang="en-US" dirty="0"/>
              <a:t>You may have tested off an ATT, but we have not received an official transcript…</a:t>
            </a:r>
          </a:p>
          <a:p>
            <a:r>
              <a:rPr lang="en-US" dirty="0"/>
              <a:t>Your application could have gone to legal, and we are still waiting approval…</a:t>
            </a:r>
          </a:p>
          <a:p>
            <a:r>
              <a:rPr lang="en-US" dirty="0"/>
              <a:t>Or we may still be waiting on the results of your background check.</a:t>
            </a:r>
          </a:p>
        </p:txBody>
      </p:sp>
    </p:spTree>
    <p:extLst>
      <p:ext uri="{BB962C8B-B14F-4D97-AF65-F5344CB8AC3E}">
        <p14:creationId xmlns:p14="http://schemas.microsoft.com/office/powerpoint/2010/main" val="82635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5E81-3630-4C5F-A632-6083C88BD10F}"/>
              </a:ext>
            </a:extLst>
          </p:cNvPr>
          <p:cNvSpPr>
            <a:spLocks noGrp="1"/>
          </p:cNvSpPr>
          <p:nvPr>
            <p:ph type="title"/>
          </p:nvPr>
        </p:nvSpPr>
        <p:spPr>
          <a:xfrm>
            <a:off x="0" y="232120"/>
            <a:ext cx="6849687" cy="1593505"/>
          </a:xfrm>
        </p:spPr>
        <p:txBody>
          <a:bodyPr>
            <a:normAutofit fontScale="90000"/>
          </a:bodyPr>
          <a:lstStyle/>
          <a:p>
            <a:pPr algn="ctr"/>
            <a:r>
              <a:rPr lang="en-US" dirty="0"/>
              <a:t>I have my license!!...but I thought it was valid for two years?!</a:t>
            </a:r>
          </a:p>
        </p:txBody>
      </p:sp>
      <p:sp>
        <p:nvSpPr>
          <p:cNvPr id="3" name="Content Placeholder 2">
            <a:extLst>
              <a:ext uri="{FF2B5EF4-FFF2-40B4-BE49-F238E27FC236}">
                <a16:creationId xmlns:a16="http://schemas.microsoft.com/office/drawing/2014/main" id="{E88A6417-501B-43B6-9B3F-B1258281A569}"/>
              </a:ext>
            </a:extLst>
          </p:cNvPr>
          <p:cNvSpPr>
            <a:spLocks noGrp="1"/>
          </p:cNvSpPr>
          <p:nvPr>
            <p:ph idx="1"/>
          </p:nvPr>
        </p:nvSpPr>
        <p:spPr/>
        <p:txBody>
          <a:bodyPr/>
          <a:lstStyle/>
          <a:p>
            <a:r>
              <a:rPr lang="en-US" dirty="0"/>
              <a:t>Kansas renews according to the month and the year that you were born, and depending on when you are licensed, we must get you into the renewal cycle. Everyone’s expiration date is different! </a:t>
            </a:r>
          </a:p>
          <a:p>
            <a:r>
              <a:rPr lang="en-US" dirty="0"/>
              <a:t>Kansas will not issue a license for less than 6 months which means you may not get a full 2 years the first time the license is issued! </a:t>
            </a:r>
          </a:p>
          <a:p>
            <a:r>
              <a:rPr lang="en-US" dirty="0"/>
              <a:t>We do not pick people to get longer licensure dates! Be sure to check your expiration date and renew! You will get notice 90 days prior to renewal so be sure to keep the Board up to date with any address or email changes. (You can do this by signing in to the “My Portal” anytime.) </a:t>
            </a:r>
          </a:p>
        </p:txBody>
      </p:sp>
    </p:spTree>
    <p:extLst>
      <p:ext uri="{BB962C8B-B14F-4D97-AF65-F5344CB8AC3E}">
        <p14:creationId xmlns:p14="http://schemas.microsoft.com/office/powerpoint/2010/main" val="399034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C006-1E05-4007-90A2-A2CA35483B90}"/>
              </a:ext>
            </a:extLst>
          </p:cNvPr>
          <p:cNvSpPr>
            <a:spLocks noGrp="1"/>
          </p:cNvSpPr>
          <p:nvPr>
            <p:ph type="title"/>
          </p:nvPr>
        </p:nvSpPr>
        <p:spPr/>
        <p:txBody>
          <a:bodyPr/>
          <a:lstStyle/>
          <a:p>
            <a:pPr algn="ctr"/>
            <a:r>
              <a:rPr lang="en-US" dirty="0"/>
              <a:t>But what about???...</a:t>
            </a:r>
          </a:p>
        </p:txBody>
      </p:sp>
      <p:sp>
        <p:nvSpPr>
          <p:cNvPr id="3" name="Content Placeholder 2">
            <a:extLst>
              <a:ext uri="{FF2B5EF4-FFF2-40B4-BE49-F238E27FC236}">
                <a16:creationId xmlns:a16="http://schemas.microsoft.com/office/drawing/2014/main" id="{AA182E77-F4B5-4AE9-A8BE-70EA44790686}"/>
              </a:ext>
            </a:extLst>
          </p:cNvPr>
          <p:cNvSpPr>
            <a:spLocks noGrp="1"/>
          </p:cNvSpPr>
          <p:nvPr>
            <p:ph sz="half" idx="1"/>
          </p:nvPr>
        </p:nvSpPr>
        <p:spPr/>
        <p:txBody>
          <a:bodyPr>
            <a:normAutofit fontScale="92500" lnSpcReduction="10000"/>
          </a:bodyPr>
          <a:lstStyle/>
          <a:p>
            <a:r>
              <a:rPr lang="en-US" b="1" u="sng" dirty="0"/>
              <a:t>I received a single state- but now want to apply for multistate?</a:t>
            </a:r>
          </a:p>
          <a:p>
            <a:r>
              <a:rPr lang="en-US" dirty="0"/>
              <a:t>You would need to submit a conversion application and another set of fingerprints for a background check. If you meet the ULR’s you would be eligible for the multistate. </a:t>
            </a:r>
          </a:p>
        </p:txBody>
      </p:sp>
      <p:sp>
        <p:nvSpPr>
          <p:cNvPr id="4" name="Content Placeholder 3">
            <a:extLst>
              <a:ext uri="{FF2B5EF4-FFF2-40B4-BE49-F238E27FC236}">
                <a16:creationId xmlns:a16="http://schemas.microsoft.com/office/drawing/2014/main" id="{EC54BCA7-4EC5-4585-AD47-64E3C9C9714B}"/>
              </a:ext>
            </a:extLst>
          </p:cNvPr>
          <p:cNvSpPr>
            <a:spLocks noGrp="1"/>
          </p:cNvSpPr>
          <p:nvPr>
            <p:ph sz="half" idx="2"/>
          </p:nvPr>
        </p:nvSpPr>
        <p:spPr/>
        <p:txBody>
          <a:bodyPr>
            <a:normAutofit fontScale="92500" lnSpcReduction="10000"/>
          </a:bodyPr>
          <a:lstStyle/>
          <a:p>
            <a:r>
              <a:rPr lang="en-US" b="1" u="sng" dirty="0"/>
              <a:t>Kansas is not my primary state of residence and I hold another states drivers license, can I still test here and be licensed?</a:t>
            </a:r>
          </a:p>
          <a:p>
            <a:r>
              <a:rPr lang="en-US" dirty="0"/>
              <a:t>Of course! You would only be eligible for single state here in Kansas unless you changed your drivers license OR you can reach out to your home state and apply for licensure there. (If your home state is a compact state you could use that license here in Kansas once it is issued.) </a:t>
            </a:r>
          </a:p>
          <a:p>
            <a:endParaRPr lang="en-US" dirty="0"/>
          </a:p>
        </p:txBody>
      </p:sp>
    </p:spTree>
    <p:extLst>
      <p:ext uri="{BB962C8B-B14F-4D97-AF65-F5344CB8AC3E}">
        <p14:creationId xmlns:p14="http://schemas.microsoft.com/office/powerpoint/2010/main" val="2362443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D04DB7-69A9-41C4-9C7A-B641CD9D11CB}"/>
              </a:ext>
            </a:extLst>
          </p:cNvPr>
          <p:cNvSpPr>
            <a:spLocks noGrp="1"/>
          </p:cNvSpPr>
          <p:nvPr>
            <p:ph sz="half" idx="1"/>
          </p:nvPr>
        </p:nvSpPr>
        <p:spPr>
          <a:xfrm>
            <a:off x="447505" y="548640"/>
            <a:ext cx="5181600" cy="5628323"/>
          </a:xfrm>
        </p:spPr>
        <p:txBody>
          <a:bodyPr>
            <a:normAutofit lnSpcReduction="10000"/>
          </a:bodyPr>
          <a:lstStyle/>
          <a:p>
            <a:r>
              <a:rPr lang="en-US" b="1" u="sng" dirty="0"/>
              <a:t>I am moving to another compact state…what happens to my Kansas multistate?</a:t>
            </a:r>
          </a:p>
          <a:p>
            <a:r>
              <a:rPr lang="en-US" dirty="0"/>
              <a:t>You can start work on your Kansas multistate license right after moving! But you do need to contact the Board of Nursing in the state that you moved to as you do have to obtain compact licensure through that state. You cannot hold two compact licenses and once you change your primary state of residence you must change your license. </a:t>
            </a:r>
          </a:p>
        </p:txBody>
      </p:sp>
      <p:sp>
        <p:nvSpPr>
          <p:cNvPr id="4" name="Content Placeholder 3">
            <a:extLst>
              <a:ext uri="{FF2B5EF4-FFF2-40B4-BE49-F238E27FC236}">
                <a16:creationId xmlns:a16="http://schemas.microsoft.com/office/drawing/2014/main" id="{F89D30F4-7819-4626-AFEE-1FC3F39C212D}"/>
              </a:ext>
            </a:extLst>
          </p:cNvPr>
          <p:cNvSpPr>
            <a:spLocks noGrp="1"/>
          </p:cNvSpPr>
          <p:nvPr>
            <p:ph sz="half" idx="2"/>
          </p:nvPr>
        </p:nvSpPr>
        <p:spPr>
          <a:xfrm>
            <a:off x="6172200" y="548640"/>
            <a:ext cx="5181600" cy="5628323"/>
          </a:xfrm>
        </p:spPr>
        <p:txBody>
          <a:bodyPr>
            <a:normAutofit lnSpcReduction="10000"/>
          </a:bodyPr>
          <a:lstStyle/>
          <a:p>
            <a:r>
              <a:rPr lang="en-US" b="1" u="sng" dirty="0"/>
              <a:t>I have a Kansas single state license and am moving to another state that is not compact…what happens to my license?</a:t>
            </a:r>
          </a:p>
          <a:p>
            <a:r>
              <a:rPr lang="en-US" dirty="0"/>
              <a:t>Nothing! If you continue to renew, your Kansas license will be active, but you cannot use that license to work in another state. If you choose not to renew the license will go into a lapsed status. You would need to contact the Board of nursing in the state that you moved too, to obtain licensure in that state. </a:t>
            </a:r>
          </a:p>
        </p:txBody>
      </p:sp>
    </p:spTree>
    <p:extLst>
      <p:ext uri="{BB962C8B-B14F-4D97-AF65-F5344CB8AC3E}">
        <p14:creationId xmlns:p14="http://schemas.microsoft.com/office/powerpoint/2010/main" val="352138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D392-23AE-4FEB-A13C-DDDF258093D1}"/>
              </a:ext>
            </a:extLst>
          </p:cNvPr>
          <p:cNvSpPr>
            <a:spLocks noGrp="1"/>
          </p:cNvSpPr>
          <p:nvPr>
            <p:ph type="title"/>
          </p:nvPr>
        </p:nvSpPr>
        <p:spPr/>
        <p:txBody>
          <a:bodyPr>
            <a:normAutofit/>
          </a:bodyPr>
          <a:lstStyle/>
          <a:p>
            <a:pPr algn="ctr"/>
            <a:r>
              <a:rPr lang="en-US" dirty="0"/>
              <a:t>That was a lot of information! </a:t>
            </a:r>
          </a:p>
        </p:txBody>
      </p:sp>
      <p:sp>
        <p:nvSpPr>
          <p:cNvPr id="3" name="Content Placeholder 2">
            <a:extLst>
              <a:ext uri="{FF2B5EF4-FFF2-40B4-BE49-F238E27FC236}">
                <a16:creationId xmlns:a16="http://schemas.microsoft.com/office/drawing/2014/main" id="{C9BCCA59-CC56-4E32-BCD4-242C6F9A594F}"/>
              </a:ext>
            </a:extLst>
          </p:cNvPr>
          <p:cNvSpPr>
            <a:spLocks noGrp="1"/>
          </p:cNvSpPr>
          <p:nvPr>
            <p:ph idx="1"/>
          </p:nvPr>
        </p:nvSpPr>
        <p:spPr/>
        <p:txBody>
          <a:bodyPr/>
          <a:lstStyle/>
          <a:p>
            <a:pPr algn="ctr"/>
            <a:r>
              <a:rPr lang="en-US" sz="3600" dirty="0"/>
              <a:t>Please reach out if there are any questions! </a:t>
            </a:r>
          </a:p>
          <a:p>
            <a:pPr algn="ctr"/>
            <a:r>
              <a:rPr lang="en-US" dirty="0"/>
              <a:t>RaeAnn Byrd, CPM</a:t>
            </a:r>
          </a:p>
          <a:p>
            <a:pPr algn="ctr"/>
            <a:r>
              <a:rPr lang="en-US" dirty="0"/>
              <a:t>Kansas Board of Nursing</a:t>
            </a:r>
          </a:p>
          <a:p>
            <a:pPr algn="ctr"/>
            <a:r>
              <a:rPr lang="en-US" dirty="0"/>
              <a:t>785-296-6573</a:t>
            </a:r>
          </a:p>
          <a:p>
            <a:pPr algn="ctr"/>
            <a:r>
              <a:rPr lang="en-US" dirty="0">
                <a:hlinkClick r:id="rId2"/>
              </a:rPr>
              <a:t>Raeann.byrd@ks.gov</a:t>
            </a:r>
            <a:r>
              <a:rPr lang="en-US" dirty="0"/>
              <a:t> </a:t>
            </a:r>
          </a:p>
        </p:txBody>
      </p:sp>
    </p:spTree>
    <p:extLst>
      <p:ext uri="{BB962C8B-B14F-4D97-AF65-F5344CB8AC3E}">
        <p14:creationId xmlns:p14="http://schemas.microsoft.com/office/powerpoint/2010/main" val="64388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E293-C389-400A-8447-2C19354856BC}"/>
              </a:ext>
            </a:extLst>
          </p:cNvPr>
          <p:cNvSpPr>
            <a:spLocks noGrp="1"/>
          </p:cNvSpPr>
          <p:nvPr>
            <p:ph type="title"/>
          </p:nvPr>
        </p:nvSpPr>
        <p:spPr>
          <a:xfrm>
            <a:off x="0" y="232120"/>
            <a:ext cx="8569842" cy="1056353"/>
          </a:xfrm>
        </p:spPr>
        <p:txBody>
          <a:bodyPr>
            <a:normAutofit fontScale="90000"/>
          </a:bodyPr>
          <a:lstStyle/>
          <a:p>
            <a:r>
              <a:rPr lang="en-US" dirty="0"/>
              <a:t> Test Before Transcript (Approval to Test)</a:t>
            </a:r>
          </a:p>
        </p:txBody>
      </p:sp>
      <p:sp>
        <p:nvSpPr>
          <p:cNvPr id="3" name="Content Placeholder 2">
            <a:extLst>
              <a:ext uri="{FF2B5EF4-FFF2-40B4-BE49-F238E27FC236}">
                <a16:creationId xmlns:a16="http://schemas.microsoft.com/office/drawing/2014/main" id="{FDF8C7FF-222F-4726-8676-1B52FBE1EFF5}"/>
              </a:ext>
            </a:extLst>
          </p:cNvPr>
          <p:cNvSpPr>
            <a:spLocks noGrp="1"/>
          </p:cNvSpPr>
          <p:nvPr>
            <p:ph idx="1"/>
          </p:nvPr>
        </p:nvSpPr>
        <p:spPr>
          <a:xfrm>
            <a:off x="593651" y="1676769"/>
            <a:ext cx="10974572" cy="4351338"/>
          </a:xfrm>
        </p:spPr>
        <p:txBody>
          <a:bodyPr/>
          <a:lstStyle/>
          <a:p>
            <a:pPr>
              <a:spcAft>
                <a:spcPts val="600"/>
              </a:spcAft>
            </a:pPr>
            <a:r>
              <a:rPr lang="en-US" sz="3200" dirty="0"/>
              <a:t>Form should be completed only by the Dean or Director of the Nursing program and done for each student that they authorize to complete NCLEX before transcript is received by KSBN</a:t>
            </a:r>
          </a:p>
          <a:p>
            <a:pPr>
              <a:spcAft>
                <a:spcPts val="600"/>
              </a:spcAft>
            </a:pPr>
            <a:r>
              <a:rPr lang="en-US" sz="3200" dirty="0"/>
              <a:t>Student will NOT be licensed before transcript is received by KSBN (can take 2-3 weeks from school to KSBN!)</a:t>
            </a:r>
          </a:p>
          <a:p>
            <a:pPr>
              <a:spcAft>
                <a:spcPts val="600"/>
              </a:spcAft>
            </a:pPr>
            <a:r>
              <a:rPr lang="en-US" dirty="0">
                <a:hlinkClick r:id="rId2"/>
              </a:rPr>
              <a:t>https://ksbn.kansas.gov/wp-content/uploads/Forms/Test_Before_Transcript.pdf</a:t>
            </a:r>
            <a:r>
              <a:rPr lang="en-US" dirty="0"/>
              <a:t> </a:t>
            </a:r>
          </a:p>
        </p:txBody>
      </p:sp>
    </p:spTree>
    <p:extLst>
      <p:ext uri="{BB962C8B-B14F-4D97-AF65-F5344CB8AC3E}">
        <p14:creationId xmlns:p14="http://schemas.microsoft.com/office/powerpoint/2010/main" val="135534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EE96-41EF-407F-A3FE-FD4E73621534}"/>
              </a:ext>
            </a:extLst>
          </p:cNvPr>
          <p:cNvSpPr>
            <a:spLocks noGrp="1"/>
          </p:cNvSpPr>
          <p:nvPr>
            <p:ph type="title"/>
          </p:nvPr>
        </p:nvSpPr>
        <p:spPr>
          <a:xfrm>
            <a:off x="-1" y="232120"/>
            <a:ext cx="7411453" cy="1056353"/>
          </a:xfrm>
        </p:spPr>
        <p:txBody>
          <a:bodyPr>
            <a:normAutofit/>
          </a:bodyPr>
          <a:lstStyle/>
          <a:p>
            <a:r>
              <a:rPr lang="en-US" dirty="0"/>
              <a:t> Applications with Legal History</a:t>
            </a:r>
          </a:p>
        </p:txBody>
      </p:sp>
      <p:sp>
        <p:nvSpPr>
          <p:cNvPr id="3" name="Content Placeholder 2">
            <a:extLst>
              <a:ext uri="{FF2B5EF4-FFF2-40B4-BE49-F238E27FC236}">
                <a16:creationId xmlns:a16="http://schemas.microsoft.com/office/drawing/2014/main" id="{FF9AF57E-E8DA-4C71-A0B9-38F4BFE5A5AC}"/>
              </a:ext>
            </a:extLst>
          </p:cNvPr>
          <p:cNvSpPr>
            <a:spLocks noGrp="1"/>
          </p:cNvSpPr>
          <p:nvPr>
            <p:ph idx="1"/>
          </p:nvPr>
        </p:nvSpPr>
        <p:spPr>
          <a:xfrm>
            <a:off x="766010" y="1636295"/>
            <a:ext cx="10062411" cy="4508584"/>
          </a:xfrm>
        </p:spPr>
        <p:txBody>
          <a:bodyPr>
            <a:normAutofit fontScale="92500" lnSpcReduction="20000"/>
          </a:bodyPr>
          <a:lstStyle/>
          <a:p>
            <a:pPr marL="0" marR="0" indent="0">
              <a:spcBef>
                <a:spcPts val="0"/>
              </a:spcBef>
              <a:spcAft>
                <a:spcPts val="0"/>
              </a:spcAft>
              <a:buNone/>
            </a:pPr>
            <a:endParaRPr lang="en-US" sz="1100"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Having been convicted of a misdemeanor or felony will cause the application to receive a legal review </a:t>
            </a:r>
            <a:endParaRPr lang="en-US"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This will occur for an answer of YES on the application for any legal question and/or the background check reveals a conviction. </a:t>
            </a:r>
            <a:endParaRPr lang="en-US"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Documents must be received from the applicant </a:t>
            </a:r>
            <a:r>
              <a:rPr lang="en-US" u="sng" dirty="0">
                <a:effectLst/>
                <a:latin typeface="Calibri" panose="020F0502020204030204" pitchFamily="34" charset="0"/>
                <a:ea typeface="Times New Roman" panose="02020603050405020304" pitchFamily="18" charset="0"/>
              </a:rPr>
              <a:t>before</a:t>
            </a:r>
            <a:r>
              <a:rPr lang="en-US" dirty="0">
                <a:effectLst/>
                <a:latin typeface="Calibri" panose="020F0502020204030204" pitchFamily="34" charset="0"/>
                <a:ea typeface="Times New Roman" panose="02020603050405020304" pitchFamily="18" charset="0"/>
              </a:rPr>
              <a:t> the application will be presented for decision</a:t>
            </a:r>
            <a:endParaRPr lang="en-US" dirty="0">
              <a:effectLst/>
              <a:latin typeface="Calibri" panose="020F0502020204030204" pitchFamily="34" charset="0"/>
              <a:ea typeface="Calibri" panose="020F0502020204030204" pitchFamily="34" charset="0"/>
            </a:endParaRPr>
          </a:p>
          <a:p>
            <a:pPr marR="0" lvl="1">
              <a:spcBef>
                <a:spcPts val="600"/>
              </a:spcBef>
              <a:spcAft>
                <a:spcPts val="12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rPr>
              <a:t>Certified dated court documents for any conviction must be received. </a:t>
            </a:r>
            <a:endParaRPr lang="en-US" sz="2600" dirty="0">
              <a:effectLst/>
              <a:latin typeface="Calibri" panose="020F0502020204030204" pitchFamily="34" charset="0"/>
              <a:ea typeface="Calibri" panose="020F0502020204030204" pitchFamily="34" charset="0"/>
            </a:endParaRPr>
          </a:p>
          <a:p>
            <a:pPr marR="0" lvl="1">
              <a:spcBef>
                <a:spcPts val="600"/>
              </a:spcBef>
              <a:spcAft>
                <a:spcPts val="12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rPr>
              <a:t>An Explanatory Letter by the applicant must be received. </a:t>
            </a:r>
            <a:endParaRPr lang="en-US" sz="2600" dirty="0">
              <a:effectLst/>
              <a:latin typeface="Calibri" panose="020F0502020204030204" pitchFamily="34" charset="0"/>
              <a:ea typeface="Calibri" panose="020F0502020204030204" pitchFamily="34" charset="0"/>
            </a:endParaRPr>
          </a:p>
          <a:p>
            <a:pPr marR="0" lvl="0">
              <a:spcBef>
                <a:spcPts val="600"/>
              </a:spcBef>
              <a:spcAft>
                <a:spcPts val="1200"/>
              </a:spcAft>
            </a:pPr>
            <a:r>
              <a:rPr lang="en-US" dirty="0">
                <a:effectLst/>
                <a:latin typeface="Calibri" panose="020F0502020204030204" pitchFamily="34" charset="0"/>
                <a:ea typeface="Times New Roman" panose="02020603050405020304" pitchFamily="18" charset="0"/>
              </a:rPr>
              <a:t>KSBN does not give legal advice nor will look at a background prior to an application for licensure</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229275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1B55-8E06-4CCA-B994-B0CF13FE97C3}"/>
              </a:ext>
            </a:extLst>
          </p:cNvPr>
          <p:cNvSpPr>
            <a:spLocks noGrp="1"/>
          </p:cNvSpPr>
          <p:nvPr>
            <p:ph type="title"/>
          </p:nvPr>
        </p:nvSpPr>
        <p:spPr>
          <a:xfrm>
            <a:off x="0" y="232120"/>
            <a:ext cx="7122695" cy="1056353"/>
          </a:xfrm>
        </p:spPr>
        <p:txBody>
          <a:bodyPr>
            <a:normAutofit fontScale="90000"/>
          </a:bodyPr>
          <a:lstStyle/>
          <a:p>
            <a:r>
              <a:rPr lang="en-US" dirty="0"/>
              <a:t> Most Common Application Errors</a:t>
            </a:r>
          </a:p>
        </p:txBody>
      </p:sp>
      <p:sp>
        <p:nvSpPr>
          <p:cNvPr id="3" name="Content Placeholder 2">
            <a:extLst>
              <a:ext uri="{FF2B5EF4-FFF2-40B4-BE49-F238E27FC236}">
                <a16:creationId xmlns:a16="http://schemas.microsoft.com/office/drawing/2014/main" id="{FE799E20-54A9-4316-81F9-1C70F175C760}"/>
              </a:ext>
            </a:extLst>
          </p:cNvPr>
          <p:cNvSpPr>
            <a:spLocks noGrp="1"/>
          </p:cNvSpPr>
          <p:nvPr>
            <p:ph idx="1"/>
          </p:nvPr>
        </p:nvSpPr>
        <p:spPr>
          <a:xfrm>
            <a:off x="517358" y="1929899"/>
            <a:ext cx="10046368" cy="4351338"/>
          </a:xfrm>
        </p:spPr>
        <p:txBody>
          <a:bodyPr>
            <a:normAutofit fontScale="92500" lnSpcReduction="10000"/>
          </a:bodyPr>
          <a:lstStyle/>
          <a:p>
            <a:pPr>
              <a:spcBef>
                <a:spcPts val="0"/>
              </a:spcBef>
            </a:pPr>
            <a:r>
              <a:rPr lang="en-US" dirty="0">
                <a:effectLst/>
                <a:latin typeface="Calibri" panose="020F0502020204030204" pitchFamily="34" charset="0"/>
                <a:ea typeface="Times New Roman" panose="02020603050405020304" pitchFamily="18" charset="0"/>
              </a:rPr>
              <a:t>“Monitoring” question – “Are you currently participating in a monitoring program approved by a licensing board?”</a:t>
            </a: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The </a:t>
            </a:r>
            <a:r>
              <a:rPr lang="en-US" u="sng" dirty="0">
                <a:effectLst/>
                <a:latin typeface="Calibri" panose="020F0502020204030204" pitchFamily="34" charset="0"/>
                <a:ea typeface="Times New Roman" panose="02020603050405020304" pitchFamily="18" charset="0"/>
              </a:rPr>
              <a:t>only monitoring program </a:t>
            </a:r>
            <a:r>
              <a:rPr lang="en-US" dirty="0">
                <a:effectLst/>
                <a:latin typeface="Calibri" panose="020F0502020204030204" pitchFamily="34" charset="0"/>
                <a:ea typeface="Times New Roman" panose="02020603050405020304" pitchFamily="18" charset="0"/>
              </a:rPr>
              <a:t>approved by KSBN is the Kansas Nurse Assistance Program (KNAP) which works with licensees who have a chemical dependency and/or mental health condition. </a:t>
            </a:r>
            <a:endParaRPr lang="en-US" dirty="0">
              <a:effectLst/>
              <a:latin typeface="Calibri" panose="020F0502020204030204" pitchFamily="34" charset="0"/>
              <a:ea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Please use a </a:t>
            </a:r>
            <a:r>
              <a:rPr lang="en-US" u="sng" dirty="0">
                <a:effectLst/>
                <a:latin typeface="Calibri" panose="020F0502020204030204" pitchFamily="34" charset="0"/>
                <a:ea typeface="Times New Roman" panose="02020603050405020304" pitchFamily="18" charset="0"/>
              </a:rPr>
              <a:t>computer</a:t>
            </a:r>
            <a:r>
              <a:rPr lang="en-US" dirty="0">
                <a:effectLst/>
                <a:latin typeface="Calibri" panose="020F0502020204030204" pitchFamily="34" charset="0"/>
                <a:ea typeface="Times New Roman" panose="02020603050405020304" pitchFamily="18" charset="0"/>
              </a:rPr>
              <a:t> (not phone) to complete a licensing application. </a:t>
            </a:r>
            <a:endParaRPr lang="en-US" dirty="0">
              <a:effectLst/>
              <a:latin typeface="Calibri" panose="020F0502020204030204" pitchFamily="34" charset="0"/>
              <a:ea typeface="Calibri" panose="020F0502020204030204" pitchFamily="34" charset="0"/>
            </a:endParaRPr>
          </a:p>
          <a:p>
            <a:pPr marL="0" indent="0">
              <a:spcBef>
                <a:spcPts val="0"/>
              </a:spcBef>
              <a:buNone/>
            </a:pPr>
            <a:endParaRPr lang="en-US" dirty="0">
              <a:effectLst/>
              <a:latin typeface="Calibri" panose="020F0502020204030204" pitchFamily="34" charset="0"/>
              <a:ea typeface="Calibri" panose="020F0502020204030204" pitchFamily="34" charset="0"/>
            </a:endParaRPr>
          </a:p>
          <a:p>
            <a:pPr>
              <a:spcBef>
                <a:spcPts val="0"/>
              </a:spcBef>
            </a:pPr>
            <a:r>
              <a:rPr lang="en-US" dirty="0">
                <a:effectLst/>
                <a:latin typeface="Calibri" panose="020F0502020204030204" pitchFamily="34" charset="0"/>
                <a:ea typeface="Times New Roman" panose="02020603050405020304" pitchFamily="18" charset="0"/>
              </a:rPr>
              <a:t>Do not assume that once you submit certified dated court documents to a regulatory agency that you can always request them back. It is the nurse’s responsibility to maintain their own documents. </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1095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528A-1662-4D7A-8C1B-1CED2567C980}"/>
              </a:ext>
            </a:extLst>
          </p:cNvPr>
          <p:cNvSpPr>
            <a:spLocks noGrp="1"/>
          </p:cNvSpPr>
          <p:nvPr>
            <p:ph type="title"/>
          </p:nvPr>
        </p:nvSpPr>
        <p:spPr>
          <a:xfrm>
            <a:off x="0" y="232120"/>
            <a:ext cx="7913716" cy="1056353"/>
          </a:xfrm>
        </p:spPr>
        <p:txBody>
          <a:bodyPr>
            <a:normAutofit/>
          </a:bodyPr>
          <a:lstStyle/>
          <a:p>
            <a:r>
              <a:rPr lang="en-US" dirty="0"/>
              <a:t>	Other Contacts at KSBN</a:t>
            </a:r>
          </a:p>
        </p:txBody>
      </p:sp>
      <p:sp>
        <p:nvSpPr>
          <p:cNvPr id="3" name="Content Placeholder 2">
            <a:extLst>
              <a:ext uri="{FF2B5EF4-FFF2-40B4-BE49-F238E27FC236}">
                <a16:creationId xmlns:a16="http://schemas.microsoft.com/office/drawing/2014/main" id="{083C5940-025E-4B21-93CC-C4955C52B54E}"/>
              </a:ext>
            </a:extLst>
          </p:cNvPr>
          <p:cNvSpPr>
            <a:spLocks noGrp="1"/>
          </p:cNvSpPr>
          <p:nvPr>
            <p:ph idx="1"/>
          </p:nvPr>
        </p:nvSpPr>
        <p:spPr>
          <a:xfrm>
            <a:off x="1070571" y="1677805"/>
            <a:ext cx="9853067" cy="4731766"/>
          </a:xfrm>
        </p:spPr>
        <p:txBody>
          <a:bodyPr>
            <a:normAutofit/>
          </a:bodyPr>
          <a:lstStyle/>
          <a:p>
            <a:pPr>
              <a:spcBef>
                <a:spcPts val="1200"/>
              </a:spcBef>
              <a:spcAft>
                <a:spcPts val="1200"/>
              </a:spcAft>
            </a:pPr>
            <a:r>
              <a:rPr lang="en-US" sz="3200" dirty="0">
                <a:latin typeface="Arial Nova" panose="020B0504020202020204" pitchFamily="34" charset="0"/>
              </a:rPr>
              <a:t>Licensing Supervisor Questions:</a:t>
            </a:r>
          </a:p>
          <a:p>
            <a:pPr lvl="1">
              <a:spcBef>
                <a:spcPts val="600"/>
              </a:spcBef>
              <a:spcAft>
                <a:spcPts val="1200"/>
              </a:spcAft>
              <a:buFont typeface="Wingdings" panose="05000000000000000000" pitchFamily="2" charset="2"/>
              <a:buChar char="ü"/>
            </a:pPr>
            <a:r>
              <a:rPr lang="en-US" sz="2800" dirty="0">
                <a:latin typeface="Arial Nova" panose="020B0504020202020204" pitchFamily="34" charset="0"/>
              </a:rPr>
              <a:t> Rae Ann Byrd, 785-296-6573 or </a:t>
            </a:r>
            <a:r>
              <a:rPr lang="en-US" sz="2800" dirty="0">
                <a:latin typeface="Arial Nova" panose="020B0504020202020204" pitchFamily="34" charset="0"/>
                <a:hlinkClick r:id="rId2"/>
              </a:rPr>
              <a:t>raeannbyrd@ks.gov</a:t>
            </a:r>
            <a:r>
              <a:rPr lang="en-US" sz="2800" dirty="0">
                <a:latin typeface="Arial Nova" panose="020B0504020202020204" pitchFamily="34" charset="0"/>
              </a:rPr>
              <a:t> </a:t>
            </a:r>
          </a:p>
          <a:p>
            <a:pPr>
              <a:spcBef>
                <a:spcPts val="600"/>
              </a:spcBef>
              <a:spcAft>
                <a:spcPts val="1200"/>
              </a:spcAft>
            </a:pPr>
            <a:r>
              <a:rPr lang="en-US" sz="3200" dirty="0">
                <a:latin typeface="Arial Nova" panose="020B0604020202020204" pitchFamily="34" charset="0"/>
              </a:rPr>
              <a:t>Investigative Process / Practice Questions:</a:t>
            </a:r>
          </a:p>
          <a:p>
            <a:pPr lvl="1">
              <a:spcBef>
                <a:spcPts val="600"/>
              </a:spcBef>
              <a:spcAft>
                <a:spcPts val="1200"/>
              </a:spcAft>
              <a:buFont typeface="Wingdings" panose="05000000000000000000" pitchFamily="2" charset="2"/>
              <a:buChar char="ü"/>
            </a:pPr>
            <a:r>
              <a:rPr lang="en-US" dirty="0">
                <a:latin typeface="Arial Nova" panose="020B0604020202020204" pitchFamily="34" charset="0"/>
              </a:rPr>
              <a:t> </a:t>
            </a:r>
            <a:r>
              <a:rPr lang="en-US" sz="2800" dirty="0">
                <a:latin typeface="Arial Nova" panose="020B0604020202020204" pitchFamily="34" charset="0"/>
              </a:rPr>
              <a:t>Linda Davies, BSN, RN – 785-296-8401 or </a:t>
            </a:r>
            <a:r>
              <a:rPr lang="en-US" sz="2800" dirty="0">
                <a:latin typeface="Arial Nova" panose="020B0604020202020204" pitchFamily="34" charset="0"/>
                <a:hlinkClick r:id="rId3"/>
              </a:rPr>
              <a:t>linda.davies@ks.gov</a:t>
            </a:r>
            <a:r>
              <a:rPr lang="en-US" sz="2800" dirty="0">
                <a:latin typeface="Arial Nova" panose="020B0604020202020204" pitchFamily="34" charset="0"/>
              </a:rPr>
              <a:t> </a:t>
            </a:r>
            <a:endParaRPr lang="en-US" dirty="0">
              <a:latin typeface="Arial Nova" panose="020B0604020202020204" pitchFamily="34" charset="0"/>
            </a:endParaRPr>
          </a:p>
          <a:p>
            <a:pPr>
              <a:spcBef>
                <a:spcPts val="600"/>
              </a:spcBef>
              <a:spcAft>
                <a:spcPts val="1200"/>
              </a:spcAft>
            </a:pPr>
            <a:r>
              <a:rPr lang="en-US" sz="3200" dirty="0">
                <a:latin typeface="Arial Nova" panose="020B0604020202020204" pitchFamily="34" charset="0"/>
              </a:rPr>
              <a:t>Executive Administrator Questions:</a:t>
            </a:r>
          </a:p>
          <a:p>
            <a:pPr lvl="1">
              <a:spcBef>
                <a:spcPts val="600"/>
              </a:spcBef>
              <a:spcAft>
                <a:spcPts val="1200"/>
              </a:spcAft>
              <a:buFont typeface="Wingdings" panose="05000000000000000000" pitchFamily="2" charset="2"/>
              <a:buChar char="ü"/>
            </a:pPr>
            <a:r>
              <a:rPr lang="en-US" sz="3000" dirty="0">
                <a:latin typeface="Arial Nova" panose="020B0604020202020204" pitchFamily="34" charset="0"/>
              </a:rPr>
              <a:t> </a:t>
            </a:r>
            <a:r>
              <a:rPr lang="en-US" sz="2800" dirty="0">
                <a:latin typeface="Arial Nova" panose="020B0604020202020204" pitchFamily="34" charset="0"/>
              </a:rPr>
              <a:t>Carol Moreland, MSN, RN – 785-296-5752 or </a:t>
            </a:r>
            <a:r>
              <a:rPr lang="en-US" sz="2800" dirty="0">
                <a:latin typeface="Arial Nova" panose="020B0604020202020204" pitchFamily="34" charset="0"/>
                <a:hlinkClick r:id="rId4"/>
              </a:rPr>
              <a:t>carol.moreland@ks.gov</a:t>
            </a:r>
            <a:r>
              <a:rPr lang="en-US" sz="2800" dirty="0">
                <a:latin typeface="Arial Nova" panose="020B0604020202020204" pitchFamily="34" charset="0"/>
              </a:rPr>
              <a:t> </a:t>
            </a:r>
            <a:endParaRPr lang="en-US" dirty="0">
              <a:latin typeface="Arial Nova" panose="020B0604020202020204" pitchFamily="34" charset="0"/>
            </a:endParaRPr>
          </a:p>
          <a:p>
            <a:pPr>
              <a:spcBef>
                <a:spcPts val="600"/>
              </a:spcBef>
              <a:spcAft>
                <a:spcPts val="1200"/>
              </a:spcAft>
              <a:buFont typeface="Wingdings" panose="05000000000000000000" pitchFamily="2" charset="2"/>
              <a:buChar char="ü"/>
            </a:pPr>
            <a:endParaRPr lang="en-US" sz="3200" dirty="0">
              <a:latin typeface="Arial Nova" panose="020B0504020202020204" pitchFamily="34" charset="0"/>
            </a:endParaRPr>
          </a:p>
          <a:p>
            <a:pPr marL="457200" lvl="1" indent="0">
              <a:spcBef>
                <a:spcPts val="600"/>
              </a:spcBef>
              <a:spcAft>
                <a:spcPts val="1200"/>
              </a:spcAft>
              <a:buNone/>
            </a:pPr>
            <a:endParaRPr lang="en-US" sz="2800" dirty="0">
              <a:latin typeface="Arial Nova" panose="020B0504020202020204" pitchFamily="34" charset="0"/>
            </a:endParaRPr>
          </a:p>
          <a:p>
            <a:pPr marL="457200" lvl="1" indent="0">
              <a:spcBef>
                <a:spcPts val="600"/>
              </a:spcBef>
              <a:spcAft>
                <a:spcPts val="1200"/>
              </a:spcAft>
              <a:buNone/>
            </a:pPr>
            <a:endParaRPr lang="en-US" sz="3600" dirty="0"/>
          </a:p>
          <a:p>
            <a:pPr lvl="1">
              <a:buFont typeface="Wingdings" panose="05000000000000000000" pitchFamily="2" charset="2"/>
              <a:buChar char="ü"/>
            </a:pPr>
            <a:endParaRPr lang="en-US" sz="4000" dirty="0"/>
          </a:p>
          <a:p>
            <a:pPr marL="457200" lvl="1" indent="0">
              <a:buNone/>
            </a:pPr>
            <a:endParaRPr lang="en-US" sz="4000" dirty="0"/>
          </a:p>
          <a:p>
            <a:pPr marL="0" indent="0">
              <a:buNone/>
            </a:pPr>
            <a:endParaRPr lang="en-US" sz="4400" dirty="0"/>
          </a:p>
        </p:txBody>
      </p:sp>
    </p:spTree>
    <p:extLst>
      <p:ext uri="{BB962C8B-B14F-4D97-AF65-F5344CB8AC3E}">
        <p14:creationId xmlns:p14="http://schemas.microsoft.com/office/powerpoint/2010/main" val="3044113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5653-B234-497B-B047-28AB25A11F9F}"/>
              </a:ext>
            </a:extLst>
          </p:cNvPr>
          <p:cNvSpPr>
            <a:spLocks noGrp="1"/>
          </p:cNvSpPr>
          <p:nvPr>
            <p:ph type="title"/>
          </p:nvPr>
        </p:nvSpPr>
        <p:spPr/>
        <p:txBody>
          <a:bodyPr/>
          <a:lstStyle/>
          <a:p>
            <a:r>
              <a:rPr lang="en-US" dirty="0"/>
              <a:t>  NCLEX Reminders</a:t>
            </a:r>
          </a:p>
        </p:txBody>
      </p:sp>
      <p:sp>
        <p:nvSpPr>
          <p:cNvPr id="3" name="Content Placeholder 2">
            <a:extLst>
              <a:ext uri="{FF2B5EF4-FFF2-40B4-BE49-F238E27FC236}">
                <a16:creationId xmlns:a16="http://schemas.microsoft.com/office/drawing/2014/main" id="{28D2E7AA-DAD2-472B-BC6B-765659F56052}"/>
              </a:ext>
            </a:extLst>
          </p:cNvPr>
          <p:cNvSpPr>
            <a:spLocks noGrp="1"/>
          </p:cNvSpPr>
          <p:nvPr>
            <p:ph idx="1"/>
          </p:nvPr>
        </p:nvSpPr>
        <p:spPr>
          <a:xfrm>
            <a:off x="441158" y="1825625"/>
            <a:ext cx="10018295" cy="4351338"/>
          </a:xfrm>
        </p:spPr>
        <p:txBody>
          <a:bodyPr/>
          <a:lstStyle/>
          <a:p>
            <a:pPr lvl="1"/>
            <a:r>
              <a:rPr lang="en-US" sz="2800" dirty="0"/>
              <a:t>Program Report Codes – on quarterly NCLEX reports</a:t>
            </a:r>
          </a:p>
          <a:p>
            <a:pPr marL="457200" lvl="1" indent="0">
              <a:buNone/>
            </a:pPr>
            <a:endParaRPr lang="en-US" sz="2800" dirty="0"/>
          </a:p>
          <a:p>
            <a:pPr lvl="1"/>
            <a:r>
              <a:rPr lang="en-US" sz="2800" dirty="0"/>
              <a:t>Multi-Year Pass Rates: </a:t>
            </a:r>
            <a:r>
              <a:rPr lang="en-US" dirty="0">
                <a:hlinkClick r:id="rId2"/>
              </a:rPr>
              <a:t>https://ksbn.kansas.gov/programs/</a:t>
            </a:r>
            <a:r>
              <a:rPr lang="en-US" dirty="0"/>
              <a:t> </a:t>
            </a:r>
          </a:p>
          <a:p>
            <a:pPr lvl="2">
              <a:buFont typeface="Wingdings" panose="05000000000000000000" pitchFamily="2" charset="2"/>
              <a:buChar char="§"/>
            </a:pPr>
            <a:r>
              <a:rPr lang="en-US" sz="2400" dirty="0"/>
              <a:t>Lists multi-year pass rates for each of the pre-licensure nursing programs in Kansas</a:t>
            </a:r>
          </a:p>
          <a:p>
            <a:pPr lvl="2">
              <a:buFont typeface="Wingdings" panose="05000000000000000000" pitchFamily="2" charset="2"/>
              <a:buChar char="§"/>
            </a:pPr>
            <a:r>
              <a:rPr lang="en-US" sz="2400" dirty="0"/>
              <a:t>Reviewed by Board for Calendar Year – approved at March meeting and updated annually </a:t>
            </a:r>
            <a:r>
              <a:rPr lang="en-US" sz="2400"/>
              <a:t>after approval</a:t>
            </a:r>
            <a:endParaRPr lang="en-US" sz="2400" dirty="0"/>
          </a:p>
          <a:p>
            <a:endParaRPr lang="en-US" dirty="0"/>
          </a:p>
        </p:txBody>
      </p:sp>
    </p:spTree>
    <p:extLst>
      <p:ext uri="{BB962C8B-B14F-4D97-AF65-F5344CB8AC3E}">
        <p14:creationId xmlns:p14="http://schemas.microsoft.com/office/powerpoint/2010/main" val="257553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IV-Therapy in PN Programs</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84251"/>
            <a:ext cx="10538638" cy="5041628"/>
          </a:xfrm>
        </p:spPr>
        <p:txBody>
          <a:bodyPr>
            <a:normAutofit lnSpcReduction="10000"/>
          </a:bodyPr>
          <a:lstStyle/>
          <a:p>
            <a:r>
              <a:rPr lang="en-US" sz="3600" dirty="0"/>
              <a:t>IV Therapy Regulations – finalized January 2020</a:t>
            </a:r>
          </a:p>
          <a:p>
            <a:pPr lvl="1"/>
            <a:r>
              <a:rPr lang="en-US" sz="2800" dirty="0"/>
              <a:t>KAR 60-16-104</a:t>
            </a:r>
            <a:br>
              <a:rPr lang="en-US" sz="2800" dirty="0"/>
            </a:br>
            <a:endParaRPr lang="en-US" sz="2800" dirty="0"/>
          </a:p>
          <a:p>
            <a:r>
              <a:rPr lang="en-US" sz="3600" dirty="0"/>
              <a:t>Major Curriculum Change Required</a:t>
            </a:r>
            <a:br>
              <a:rPr lang="en-US" sz="3600" dirty="0"/>
            </a:br>
            <a:br>
              <a:rPr lang="en-US" sz="4000" dirty="0"/>
            </a:br>
            <a:r>
              <a:rPr lang="en-US" sz="3600" dirty="0"/>
              <a:t>PN Program IV Therapy Roster</a:t>
            </a:r>
          </a:p>
          <a:p>
            <a:pPr lvl="1"/>
            <a:r>
              <a:rPr lang="en-US" sz="2800" dirty="0"/>
              <a:t>submitted electronically no earlier than 30 days prior to graduation date</a:t>
            </a:r>
          </a:p>
          <a:p>
            <a:pPr lvl="1"/>
            <a:r>
              <a:rPr lang="en-US" sz="2800" dirty="0"/>
              <a:t>rosters reviewed weekly for new graduates who are licensed</a:t>
            </a:r>
          </a:p>
          <a:p>
            <a:pPr marL="0" indent="0" algn="ctr">
              <a:buNone/>
            </a:pPr>
            <a:br>
              <a:rPr lang="en-US" sz="3200" dirty="0"/>
            </a:br>
            <a:r>
              <a:rPr lang="en-US" dirty="0"/>
              <a:t>Chelsey Stephenson, 785-296-5062, chelsey.stephenson@ks.gov</a:t>
            </a:r>
          </a:p>
        </p:txBody>
      </p:sp>
    </p:spTree>
    <p:extLst>
      <p:ext uri="{BB962C8B-B14F-4D97-AF65-F5344CB8AC3E}">
        <p14:creationId xmlns:p14="http://schemas.microsoft.com/office/powerpoint/2010/main" val="368175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IV-Therapy in PN Programs</a:t>
            </a:r>
          </a:p>
        </p:txBody>
      </p:sp>
      <p:pic>
        <p:nvPicPr>
          <p:cNvPr id="7" name="Content Placeholder 6">
            <a:extLst>
              <a:ext uri="{FF2B5EF4-FFF2-40B4-BE49-F238E27FC236}">
                <a16:creationId xmlns:a16="http://schemas.microsoft.com/office/drawing/2014/main" id="{A8741383-4204-4D81-BAB6-F9D26A66017F}"/>
              </a:ext>
            </a:extLst>
          </p:cNvPr>
          <p:cNvPicPr>
            <a:picLocks noGrp="1" noChangeAspect="1"/>
          </p:cNvPicPr>
          <p:nvPr>
            <p:ph idx="1"/>
          </p:nvPr>
        </p:nvPicPr>
        <p:blipFill>
          <a:blip r:embed="rId2"/>
          <a:stretch>
            <a:fillRect/>
          </a:stretch>
        </p:blipFill>
        <p:spPr>
          <a:xfrm>
            <a:off x="492641" y="1485984"/>
            <a:ext cx="9335385" cy="4829204"/>
          </a:xfrm>
        </p:spPr>
      </p:pic>
    </p:spTree>
    <p:extLst>
      <p:ext uri="{BB962C8B-B14F-4D97-AF65-F5344CB8AC3E}">
        <p14:creationId xmlns:p14="http://schemas.microsoft.com/office/powerpoint/2010/main" val="190410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Qualification Report</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753139" y="1596347"/>
            <a:ext cx="10421680" cy="4740658"/>
          </a:xfrm>
        </p:spPr>
        <p:txBody>
          <a:bodyPr>
            <a:normAutofit/>
          </a:bodyPr>
          <a:lstStyle/>
          <a:p>
            <a:pPr marL="0" indent="0">
              <a:buNone/>
            </a:pPr>
            <a:r>
              <a:rPr lang="en-US" sz="3200" b="1" dirty="0"/>
              <a:t>Faculty Qualification Report or FQR</a:t>
            </a:r>
          </a:p>
          <a:p>
            <a:pPr lvl="1">
              <a:spcAft>
                <a:spcPts val="600"/>
              </a:spcAft>
            </a:pPr>
            <a:r>
              <a:rPr lang="en-US" sz="3000" dirty="0"/>
              <a:t>Should be submitted when a new faculty member is hired or current faculty member has a change in status</a:t>
            </a:r>
          </a:p>
          <a:p>
            <a:pPr lvl="1">
              <a:spcAft>
                <a:spcPts val="600"/>
              </a:spcAft>
            </a:pPr>
            <a:r>
              <a:rPr lang="en-US" sz="3000" dirty="0"/>
              <a:t>Submit within 30 days of appointment (date hired as faculty)</a:t>
            </a:r>
          </a:p>
          <a:p>
            <a:pPr lvl="1">
              <a:spcAft>
                <a:spcPts val="600"/>
              </a:spcAft>
            </a:pPr>
            <a:r>
              <a:rPr lang="en-US" sz="3000" dirty="0"/>
              <a:t>Include copies of original </a:t>
            </a:r>
            <a:r>
              <a:rPr lang="en-US" sz="3000" u="sng" dirty="0"/>
              <a:t>transcripts for initial RN licensure </a:t>
            </a:r>
            <a:r>
              <a:rPr lang="en-US" sz="3000" dirty="0"/>
              <a:t>degree and any further education</a:t>
            </a:r>
          </a:p>
          <a:p>
            <a:pPr lvl="1">
              <a:spcAft>
                <a:spcPts val="600"/>
              </a:spcAft>
            </a:pPr>
            <a:r>
              <a:rPr lang="en-US" sz="3000" dirty="0"/>
              <a:t>Copy of approved FQR will be returned to you for your records (in faculty file)</a:t>
            </a:r>
          </a:p>
          <a:p>
            <a:pPr lvl="1">
              <a:spcAft>
                <a:spcPts val="600"/>
              </a:spcAft>
            </a:pPr>
            <a:r>
              <a:rPr lang="en-US" sz="3000" dirty="0">
                <a:hlinkClick r:id="rId2"/>
              </a:rPr>
              <a:t>https://ksbn.kansas.gov/fqr_instructions/ </a:t>
            </a:r>
          </a:p>
          <a:p>
            <a:pPr lvl="1">
              <a:spcAft>
                <a:spcPts val="600"/>
              </a:spcAft>
            </a:pPr>
            <a:endParaRPr lang="en-US" sz="3000" dirty="0"/>
          </a:p>
        </p:txBody>
      </p:sp>
    </p:spTree>
    <p:extLst>
      <p:ext uri="{BB962C8B-B14F-4D97-AF65-F5344CB8AC3E}">
        <p14:creationId xmlns:p14="http://schemas.microsoft.com/office/powerpoint/2010/main" val="145228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Degree Plan </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551120" y="1628245"/>
            <a:ext cx="10793820" cy="4740658"/>
          </a:xfrm>
        </p:spPr>
        <p:txBody>
          <a:bodyPr>
            <a:normAutofit fontScale="70000" lnSpcReduction="20000"/>
          </a:bodyPr>
          <a:lstStyle/>
          <a:p>
            <a:pPr marL="0" indent="0">
              <a:spcAft>
                <a:spcPts val="600"/>
              </a:spcAft>
              <a:buNone/>
            </a:pPr>
            <a:r>
              <a:rPr lang="en-US" sz="3700" b="1" dirty="0"/>
              <a:t>Faculty</a:t>
            </a:r>
            <a:r>
              <a:rPr lang="en-US" sz="3400" b="1" dirty="0"/>
              <a:t> Degree Plan </a:t>
            </a:r>
          </a:p>
          <a:p>
            <a:pPr lvl="1">
              <a:spcAft>
                <a:spcPts val="600"/>
              </a:spcAft>
            </a:pPr>
            <a:r>
              <a:rPr lang="en-US" sz="3600" dirty="0"/>
              <a:t>If the faculty member does not have the appropriate degree as defined in 60-2-103 and </a:t>
            </a:r>
            <a:r>
              <a:rPr lang="en-US" sz="3600" u="sng" dirty="0"/>
              <a:t>is enrolled </a:t>
            </a:r>
            <a:r>
              <a:rPr lang="en-US" sz="3600" dirty="0"/>
              <a:t>in a program to obtain appropriate degree, a faculty degree plan should be submitted </a:t>
            </a:r>
          </a:p>
          <a:p>
            <a:pPr lvl="1">
              <a:spcAft>
                <a:spcPts val="600"/>
              </a:spcAft>
            </a:pPr>
            <a:r>
              <a:rPr lang="en-US" sz="3600" dirty="0"/>
              <a:t>Need an enrollment date and name of program attending</a:t>
            </a:r>
          </a:p>
          <a:p>
            <a:pPr lvl="1">
              <a:spcAft>
                <a:spcPts val="600"/>
              </a:spcAft>
            </a:pPr>
            <a:r>
              <a:rPr lang="en-US" sz="3600" dirty="0"/>
              <a:t>Should reflect planned degree completion within six (6) years of appt. date</a:t>
            </a:r>
          </a:p>
          <a:p>
            <a:pPr lvl="1">
              <a:spcAft>
                <a:spcPts val="600"/>
              </a:spcAft>
            </a:pPr>
            <a:r>
              <a:rPr lang="en-US" sz="3600" dirty="0"/>
              <a:t>Upon completion of the degree, a copy of the transcript showing completion of  degree and date of completion should be submitted</a:t>
            </a:r>
          </a:p>
          <a:p>
            <a:pPr lvl="1">
              <a:spcAft>
                <a:spcPts val="600"/>
              </a:spcAft>
            </a:pPr>
            <a:r>
              <a:rPr lang="en-US" sz="3600" dirty="0"/>
              <a:t>Notification and rationale for each faculty member not following the submitted degree plan should be sent to KSBN</a:t>
            </a:r>
          </a:p>
          <a:p>
            <a:pPr lvl="1">
              <a:spcAft>
                <a:spcPts val="600"/>
              </a:spcAft>
            </a:pPr>
            <a:r>
              <a:rPr lang="en-US" sz="3600" b="1" dirty="0"/>
              <a:t>Should be submitted with an FQR </a:t>
            </a:r>
          </a:p>
          <a:p>
            <a:pPr lvl="1">
              <a:spcAft>
                <a:spcPts val="600"/>
              </a:spcAft>
            </a:pPr>
            <a:r>
              <a:rPr lang="en-US" sz="3600" dirty="0">
                <a:hlinkClick r:id="rId2"/>
              </a:rPr>
              <a:t>https://ksbn.kansas.gov/faculty_degree_plan/</a:t>
            </a:r>
            <a:r>
              <a:rPr lang="en-US" sz="3600" dirty="0"/>
              <a:t> </a:t>
            </a:r>
          </a:p>
          <a:p>
            <a:pPr marL="457200" lvl="1" indent="0">
              <a:spcAft>
                <a:spcPts val="600"/>
              </a:spcAft>
              <a:buNone/>
            </a:pPr>
            <a:r>
              <a:rPr lang="en-US" sz="3000" dirty="0"/>
              <a:t> </a:t>
            </a:r>
          </a:p>
        </p:txBody>
      </p:sp>
    </p:spTree>
    <p:extLst>
      <p:ext uri="{BB962C8B-B14F-4D97-AF65-F5344CB8AC3E}">
        <p14:creationId xmlns:p14="http://schemas.microsoft.com/office/powerpoint/2010/main" val="1031239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Faculty Hire Exception </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11286"/>
            <a:ext cx="10538638" cy="4849409"/>
          </a:xfrm>
        </p:spPr>
        <p:txBody>
          <a:bodyPr>
            <a:normAutofit fontScale="92500" lnSpcReduction="10000"/>
          </a:bodyPr>
          <a:lstStyle/>
          <a:p>
            <a:pPr marL="0" indent="0">
              <a:spcAft>
                <a:spcPts val="600"/>
              </a:spcAft>
              <a:buNone/>
            </a:pPr>
            <a:r>
              <a:rPr lang="en-US" sz="3200" b="1" dirty="0"/>
              <a:t>Faculty Hire Exception form</a:t>
            </a:r>
          </a:p>
          <a:p>
            <a:pPr lvl="1">
              <a:spcAft>
                <a:spcPts val="600"/>
              </a:spcAft>
            </a:pPr>
            <a:r>
              <a:rPr lang="en-US" sz="3100" dirty="0"/>
              <a:t>Should be submitted when a faculty member does not meet criteria as stated in 60-2-103</a:t>
            </a:r>
          </a:p>
          <a:p>
            <a:pPr lvl="1">
              <a:spcAft>
                <a:spcPts val="600"/>
              </a:spcAft>
            </a:pPr>
            <a:r>
              <a:rPr lang="en-US" sz="3100" dirty="0"/>
              <a:t>Hire exception will be reviewed by Education Compliance Officer and approved/ not approved/ deferred to Board</a:t>
            </a:r>
          </a:p>
          <a:p>
            <a:pPr lvl="1">
              <a:spcAft>
                <a:spcPts val="600"/>
              </a:spcAft>
            </a:pPr>
            <a:r>
              <a:rPr lang="en-US" sz="3100" dirty="0"/>
              <a:t>If approved, hire exception expires one year after approval date</a:t>
            </a:r>
          </a:p>
          <a:p>
            <a:pPr lvl="1">
              <a:spcAft>
                <a:spcPts val="600"/>
              </a:spcAft>
            </a:pPr>
            <a:r>
              <a:rPr lang="en-US" sz="3100" dirty="0"/>
              <a:t>When hire exception expires, another hire exception can be submitted if person is retained as faculty</a:t>
            </a:r>
          </a:p>
          <a:p>
            <a:pPr lvl="1">
              <a:spcAft>
                <a:spcPts val="600"/>
              </a:spcAft>
            </a:pPr>
            <a:r>
              <a:rPr lang="en-US" sz="3100" dirty="0"/>
              <a:t>No limit to the number of times a hire exception can be renewed</a:t>
            </a:r>
          </a:p>
          <a:p>
            <a:pPr lvl="1">
              <a:spcAft>
                <a:spcPts val="600"/>
              </a:spcAft>
            </a:pPr>
            <a:r>
              <a:rPr lang="en-US" sz="3100" dirty="0">
                <a:hlinkClick r:id="rId2"/>
              </a:rPr>
              <a:t>https://ksbn.kansas.gov/faculty_hire_exception/</a:t>
            </a:r>
            <a:r>
              <a:rPr lang="en-US" sz="3100" dirty="0"/>
              <a:t> </a:t>
            </a:r>
          </a:p>
          <a:p>
            <a:pPr marL="457200" lvl="1" indent="0">
              <a:spcAft>
                <a:spcPts val="600"/>
              </a:spcAft>
              <a:buNone/>
            </a:pPr>
            <a:endParaRPr lang="en-US" dirty="0"/>
          </a:p>
        </p:txBody>
      </p:sp>
    </p:spTree>
    <p:extLst>
      <p:ext uri="{BB962C8B-B14F-4D97-AF65-F5344CB8AC3E}">
        <p14:creationId xmlns:p14="http://schemas.microsoft.com/office/powerpoint/2010/main" val="207377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Major Curriculum Change</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6" y="1511286"/>
            <a:ext cx="11375627" cy="5114593"/>
          </a:xfrm>
        </p:spPr>
        <p:txBody>
          <a:bodyPr>
            <a:normAutofit lnSpcReduction="10000"/>
          </a:bodyPr>
          <a:lstStyle/>
          <a:p>
            <a:pPr marL="0" indent="0">
              <a:buNone/>
            </a:pPr>
            <a:r>
              <a:rPr lang="en-US" sz="3200" b="1" dirty="0"/>
              <a:t>Should be submitted for the following changes:</a:t>
            </a:r>
          </a:p>
          <a:p>
            <a:pPr lvl="1">
              <a:spcAft>
                <a:spcPts val="600"/>
              </a:spcAft>
            </a:pPr>
            <a:r>
              <a:rPr lang="en-US" sz="3100" dirty="0"/>
              <a:t>Any change in the plan of nursing curriculum organization that involves philosophy, number of semesters of study, or delivery method of a nursing course</a:t>
            </a:r>
          </a:p>
          <a:p>
            <a:pPr lvl="1">
              <a:spcAft>
                <a:spcPts val="600"/>
              </a:spcAft>
            </a:pPr>
            <a:r>
              <a:rPr lang="en-US" sz="3100" dirty="0"/>
              <a:t>Any change in content requiring a change in clock-hours or credit hours in nursing courses</a:t>
            </a:r>
          </a:p>
          <a:p>
            <a:pPr lvl="1">
              <a:spcAft>
                <a:spcPts val="600"/>
              </a:spcAft>
            </a:pPr>
            <a:r>
              <a:rPr lang="en-US" sz="3100" dirty="0"/>
              <a:t>Any change in the number of students to be admitted to the nursing education program – requires a separate form</a:t>
            </a:r>
          </a:p>
          <a:p>
            <a:pPr lvl="1">
              <a:spcAft>
                <a:spcPts val="600"/>
              </a:spcAft>
            </a:pPr>
            <a:r>
              <a:rPr lang="en-US" sz="3100" dirty="0"/>
              <a:t>Must be submitted at least </a:t>
            </a:r>
            <a:r>
              <a:rPr lang="en-US" sz="3100" u="sng" dirty="0"/>
              <a:t>30 days </a:t>
            </a:r>
            <a:r>
              <a:rPr lang="en-US" sz="3100" dirty="0"/>
              <a:t>before a scheduled board meeting with supporting documentation as per directions</a:t>
            </a:r>
          </a:p>
          <a:p>
            <a:pPr marL="457200" lvl="1" indent="0">
              <a:spcAft>
                <a:spcPts val="600"/>
              </a:spcAft>
              <a:buNone/>
            </a:pPr>
            <a:r>
              <a:rPr lang="en-US" sz="2200" dirty="0">
                <a:hlinkClick r:id="rId2"/>
              </a:rPr>
              <a:t>https://ksbn.kansas.gov/wp-content/uploads/Education/Major_Curriculum_Changes.pdf</a:t>
            </a:r>
            <a:r>
              <a:rPr lang="en-US" sz="2200" dirty="0"/>
              <a:t> </a:t>
            </a:r>
          </a:p>
        </p:txBody>
      </p:sp>
    </p:spTree>
    <p:extLst>
      <p:ext uri="{BB962C8B-B14F-4D97-AF65-F5344CB8AC3E}">
        <p14:creationId xmlns:p14="http://schemas.microsoft.com/office/powerpoint/2010/main" val="2089708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4461-7E4B-4E4E-B320-BFD76DDA92A2}"/>
              </a:ext>
            </a:extLst>
          </p:cNvPr>
          <p:cNvSpPr>
            <a:spLocks noGrp="1"/>
          </p:cNvSpPr>
          <p:nvPr>
            <p:ph type="title"/>
          </p:nvPr>
        </p:nvSpPr>
        <p:spPr/>
        <p:txBody>
          <a:bodyPr>
            <a:normAutofit/>
          </a:bodyPr>
          <a:lstStyle/>
          <a:p>
            <a:r>
              <a:rPr lang="en-US" dirty="0"/>
              <a:t>    Minor Curriculum Change</a:t>
            </a:r>
          </a:p>
        </p:txBody>
      </p:sp>
      <p:sp>
        <p:nvSpPr>
          <p:cNvPr id="3" name="Content Placeholder 2">
            <a:extLst>
              <a:ext uri="{FF2B5EF4-FFF2-40B4-BE49-F238E27FC236}">
                <a16:creationId xmlns:a16="http://schemas.microsoft.com/office/drawing/2014/main" id="{3F5921CB-CAE6-4AFE-94D4-EDC602718CE2}"/>
              </a:ext>
            </a:extLst>
          </p:cNvPr>
          <p:cNvSpPr>
            <a:spLocks noGrp="1"/>
          </p:cNvSpPr>
          <p:nvPr>
            <p:ph idx="1"/>
          </p:nvPr>
        </p:nvSpPr>
        <p:spPr>
          <a:xfrm>
            <a:off x="455427" y="1584251"/>
            <a:ext cx="11351562" cy="5041628"/>
          </a:xfrm>
        </p:spPr>
        <p:txBody>
          <a:bodyPr>
            <a:normAutofit/>
          </a:bodyPr>
          <a:lstStyle/>
          <a:p>
            <a:pPr>
              <a:buFont typeface="Wingdings" panose="05000000000000000000" pitchFamily="2" charset="2"/>
              <a:buChar char="ü"/>
            </a:pPr>
            <a:r>
              <a:rPr lang="en-US" sz="3200" b="1" dirty="0"/>
              <a:t> Should be submitted for minor curriculum changes that involve:</a:t>
            </a:r>
          </a:p>
          <a:p>
            <a:pPr lvl="2">
              <a:spcAft>
                <a:spcPts val="600"/>
              </a:spcAft>
            </a:pPr>
            <a:r>
              <a:rPr lang="en-US" sz="3200" dirty="0"/>
              <a:t>Content</a:t>
            </a:r>
          </a:p>
          <a:p>
            <a:pPr lvl="2">
              <a:spcAft>
                <a:spcPts val="600"/>
              </a:spcAft>
            </a:pPr>
            <a:r>
              <a:rPr lang="en-US" sz="3200" dirty="0"/>
              <a:t>Course title</a:t>
            </a:r>
          </a:p>
          <a:p>
            <a:pPr lvl="2">
              <a:spcAft>
                <a:spcPts val="600"/>
              </a:spcAft>
            </a:pPr>
            <a:r>
              <a:rPr lang="en-US" sz="3200" dirty="0"/>
              <a:t>Objectives or outcomes</a:t>
            </a:r>
          </a:p>
          <a:p>
            <a:pPr>
              <a:spcAft>
                <a:spcPts val="600"/>
              </a:spcAft>
              <a:buFont typeface="Wingdings" panose="05000000000000000000" pitchFamily="2" charset="2"/>
              <a:buChar char="ü"/>
            </a:pPr>
            <a:r>
              <a:rPr lang="en-US" sz="3500" dirty="0"/>
              <a:t> Submitted to Education Compliance Officer for review and   	approval, denial or deferral to the Board</a:t>
            </a:r>
          </a:p>
          <a:p>
            <a:pPr lvl="2">
              <a:spcAft>
                <a:spcPts val="600"/>
              </a:spcAft>
            </a:pPr>
            <a:r>
              <a:rPr lang="en-US" sz="2800" dirty="0">
                <a:hlinkClick r:id="rId2"/>
              </a:rPr>
              <a:t>https://ksbn.kansas.gov/wp-content/uploads/Education/Minor_Curriculum_Change.pdf</a:t>
            </a:r>
            <a:r>
              <a:rPr lang="en-US" sz="2800" dirty="0"/>
              <a:t> </a:t>
            </a:r>
          </a:p>
        </p:txBody>
      </p:sp>
    </p:spTree>
    <p:extLst>
      <p:ext uri="{BB962C8B-B14F-4D97-AF65-F5344CB8AC3E}">
        <p14:creationId xmlns:p14="http://schemas.microsoft.com/office/powerpoint/2010/main" val="339797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a:xfrm>
            <a:off x="0" y="240997"/>
            <a:ext cx="5939161" cy="1056353"/>
          </a:xfrm>
        </p:spPr>
        <p:txBody>
          <a:bodyPr/>
          <a:lstStyle/>
          <a:p>
            <a:pPr algn="ctr"/>
            <a:r>
              <a:rPr lang="en-US" dirty="0"/>
              <a:t>  </a:t>
            </a:r>
            <a:r>
              <a:rPr lang="en-US" sz="4800" dirty="0"/>
              <a:t>Site Survey Visits</a:t>
            </a:r>
            <a:endParaRPr lang="en-US" dirty="0"/>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a:xfrm>
            <a:off x="838200" y="2006353"/>
            <a:ext cx="10515600" cy="3906175"/>
          </a:xfrm>
        </p:spPr>
        <p:txBody>
          <a:bodyPr>
            <a:normAutofit/>
          </a:bodyPr>
          <a:lstStyle/>
          <a:p>
            <a:pPr>
              <a:spcAft>
                <a:spcPts val="1200"/>
              </a:spcAft>
            </a:pPr>
            <a:r>
              <a:rPr lang="en-US" sz="3600" dirty="0"/>
              <a:t>Decision whether to do virtual or in-person site visits will continue to be made by the Board quarterly</a:t>
            </a:r>
          </a:p>
          <a:p>
            <a:pPr>
              <a:spcAft>
                <a:spcPts val="1200"/>
              </a:spcAft>
            </a:pPr>
            <a:r>
              <a:rPr lang="en-US" sz="3600" dirty="0"/>
              <a:t>Virtual site visits require virtual resource room</a:t>
            </a:r>
          </a:p>
          <a:p>
            <a:pPr>
              <a:spcAft>
                <a:spcPts val="1200"/>
              </a:spcAft>
            </a:pPr>
            <a:r>
              <a:rPr lang="en-US" sz="3600" dirty="0"/>
              <a:t>Combined site visits with accreditation teams require a crosswalk to be done for KSBN documentation</a:t>
            </a:r>
          </a:p>
        </p:txBody>
      </p:sp>
    </p:spTree>
    <p:extLst>
      <p:ext uri="{BB962C8B-B14F-4D97-AF65-F5344CB8AC3E}">
        <p14:creationId xmlns:p14="http://schemas.microsoft.com/office/powerpoint/2010/main" val="963158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AE3B-973F-437F-9F0B-19BED49A0EE3}"/>
              </a:ext>
            </a:extLst>
          </p:cNvPr>
          <p:cNvSpPr>
            <a:spLocks noGrp="1"/>
          </p:cNvSpPr>
          <p:nvPr>
            <p:ph type="title"/>
          </p:nvPr>
        </p:nvSpPr>
        <p:spPr/>
        <p:txBody>
          <a:bodyPr/>
          <a:lstStyle/>
          <a:p>
            <a:r>
              <a:rPr lang="en-US" dirty="0"/>
              <a:t>  Annual Report</a:t>
            </a:r>
          </a:p>
        </p:txBody>
      </p:sp>
      <p:sp>
        <p:nvSpPr>
          <p:cNvPr id="3" name="Content Placeholder 2">
            <a:extLst>
              <a:ext uri="{FF2B5EF4-FFF2-40B4-BE49-F238E27FC236}">
                <a16:creationId xmlns:a16="http://schemas.microsoft.com/office/drawing/2014/main" id="{CD024873-C211-4E6C-9644-22BF220E8F20}"/>
              </a:ext>
            </a:extLst>
          </p:cNvPr>
          <p:cNvSpPr>
            <a:spLocks noGrp="1"/>
          </p:cNvSpPr>
          <p:nvPr>
            <p:ph idx="1"/>
          </p:nvPr>
        </p:nvSpPr>
        <p:spPr/>
        <p:txBody>
          <a:bodyPr>
            <a:normAutofit lnSpcReduction="10000"/>
          </a:bodyPr>
          <a:lstStyle/>
          <a:p>
            <a:pPr>
              <a:spcAft>
                <a:spcPts val="600"/>
              </a:spcAft>
            </a:pPr>
            <a:r>
              <a:rPr lang="en-US" sz="3600" dirty="0"/>
              <a:t>Discussed in 60-2-108 and 60-17-109</a:t>
            </a:r>
          </a:p>
          <a:p>
            <a:pPr>
              <a:spcAft>
                <a:spcPts val="600"/>
              </a:spcAft>
            </a:pPr>
            <a:r>
              <a:rPr lang="en-US" sz="3600" dirty="0"/>
              <a:t>To be submitted on or before </a:t>
            </a:r>
            <a:r>
              <a:rPr lang="en-US" sz="3600" u="sng" dirty="0"/>
              <a:t>JUNE 30</a:t>
            </a:r>
            <a:r>
              <a:rPr lang="en-US" sz="3600" u="sng" baseline="30000" dirty="0"/>
              <a:t>th</a:t>
            </a:r>
            <a:r>
              <a:rPr lang="en-US" sz="3600" u="sng" dirty="0"/>
              <a:t> </a:t>
            </a:r>
            <a:r>
              <a:rPr lang="en-US" sz="3600" dirty="0"/>
              <a:t>each year</a:t>
            </a:r>
          </a:p>
          <a:p>
            <a:pPr>
              <a:spcAft>
                <a:spcPts val="600"/>
              </a:spcAft>
            </a:pPr>
            <a:r>
              <a:rPr lang="en-US" sz="3600" dirty="0"/>
              <a:t>New annual report process beginning 2021 – working with NCSBN on gathering Core Data</a:t>
            </a:r>
          </a:p>
          <a:p>
            <a:pPr lvl="1">
              <a:spcAft>
                <a:spcPts val="600"/>
              </a:spcAft>
            </a:pPr>
            <a:r>
              <a:rPr lang="en-US" sz="3200" dirty="0"/>
              <a:t>NO secure log-in required</a:t>
            </a:r>
          </a:p>
          <a:p>
            <a:pPr>
              <a:spcAft>
                <a:spcPts val="600"/>
              </a:spcAft>
            </a:pPr>
            <a:r>
              <a:rPr lang="en-US" sz="3600" dirty="0"/>
              <a:t>Information sessions are held in the spring of each year to review and discuss report and completion guidelines</a:t>
            </a:r>
          </a:p>
        </p:txBody>
      </p:sp>
    </p:spTree>
    <p:extLst>
      <p:ext uri="{BB962C8B-B14F-4D97-AF65-F5344CB8AC3E}">
        <p14:creationId xmlns:p14="http://schemas.microsoft.com/office/powerpoint/2010/main" val="193906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0F87-D4D2-4F31-8B5F-16980BCC1495}"/>
              </a:ext>
            </a:extLst>
          </p:cNvPr>
          <p:cNvSpPr>
            <a:spLocks noGrp="1"/>
          </p:cNvSpPr>
          <p:nvPr>
            <p:ph type="title"/>
          </p:nvPr>
        </p:nvSpPr>
        <p:spPr/>
        <p:txBody>
          <a:bodyPr>
            <a:normAutofit/>
          </a:bodyPr>
          <a:lstStyle/>
          <a:p>
            <a:r>
              <a:rPr lang="en-US" sz="3600" dirty="0"/>
              <a:t>	</a:t>
            </a:r>
            <a:r>
              <a:rPr lang="en-US" sz="4800" dirty="0"/>
              <a:t>KSBN Mission</a:t>
            </a:r>
            <a:endParaRPr lang="en-US" sz="3600" dirty="0"/>
          </a:p>
        </p:txBody>
      </p:sp>
      <p:sp>
        <p:nvSpPr>
          <p:cNvPr id="3" name="Content Placeholder 2">
            <a:extLst>
              <a:ext uri="{FF2B5EF4-FFF2-40B4-BE49-F238E27FC236}">
                <a16:creationId xmlns:a16="http://schemas.microsoft.com/office/drawing/2014/main" id="{16A1914D-967C-40AD-B37F-86CE7BFCAD62}"/>
              </a:ext>
            </a:extLst>
          </p:cNvPr>
          <p:cNvSpPr>
            <a:spLocks noGrp="1"/>
          </p:cNvSpPr>
          <p:nvPr>
            <p:ph idx="1"/>
          </p:nvPr>
        </p:nvSpPr>
        <p:spPr/>
        <p:txBody>
          <a:bodyPr>
            <a:normAutofit/>
          </a:bodyPr>
          <a:lstStyle/>
          <a:p>
            <a:pPr lvl="1">
              <a:lnSpc>
                <a:spcPct val="150000"/>
              </a:lnSpc>
            </a:pPr>
            <a:r>
              <a:rPr lang="en-US" sz="3600" dirty="0"/>
              <a:t>The mission of the Board of Nursing is to assure the citizens of Kansas safe and competent practice by nurses and mental health technicians.</a:t>
            </a:r>
          </a:p>
        </p:txBody>
      </p:sp>
    </p:spTree>
    <p:extLst>
      <p:ext uri="{BB962C8B-B14F-4D97-AF65-F5344CB8AC3E}">
        <p14:creationId xmlns:p14="http://schemas.microsoft.com/office/powerpoint/2010/main" val="426141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AC49-E272-4CBE-9087-73B61009F195}"/>
              </a:ext>
            </a:extLst>
          </p:cNvPr>
          <p:cNvSpPr>
            <a:spLocks noGrp="1"/>
          </p:cNvSpPr>
          <p:nvPr>
            <p:ph type="title"/>
          </p:nvPr>
        </p:nvSpPr>
        <p:spPr>
          <a:xfrm>
            <a:off x="0" y="232120"/>
            <a:ext cx="7517219" cy="1056353"/>
          </a:xfrm>
        </p:spPr>
        <p:txBody>
          <a:bodyPr>
            <a:normAutofit fontScale="90000"/>
          </a:bodyPr>
          <a:lstStyle/>
          <a:p>
            <a:r>
              <a:rPr lang="en-US" dirty="0"/>
              <a:t>   Other KSBN Education Resources</a:t>
            </a:r>
          </a:p>
        </p:txBody>
      </p:sp>
      <p:sp>
        <p:nvSpPr>
          <p:cNvPr id="3" name="Content Placeholder 2">
            <a:extLst>
              <a:ext uri="{FF2B5EF4-FFF2-40B4-BE49-F238E27FC236}">
                <a16:creationId xmlns:a16="http://schemas.microsoft.com/office/drawing/2014/main" id="{26558174-BAA4-4416-BEF4-F8193F29E30C}"/>
              </a:ext>
            </a:extLst>
          </p:cNvPr>
          <p:cNvSpPr>
            <a:spLocks noGrp="1"/>
          </p:cNvSpPr>
          <p:nvPr>
            <p:ph idx="1"/>
          </p:nvPr>
        </p:nvSpPr>
        <p:spPr>
          <a:xfrm>
            <a:off x="806303" y="1786270"/>
            <a:ext cx="9975112" cy="4508204"/>
          </a:xfrm>
        </p:spPr>
        <p:txBody>
          <a:bodyPr>
            <a:normAutofit/>
          </a:bodyPr>
          <a:lstStyle/>
          <a:p>
            <a:r>
              <a:rPr lang="en-US" sz="3200" dirty="0"/>
              <a:t>Link to Resources for Administrators under the Education tab:</a:t>
            </a:r>
            <a:r>
              <a:rPr lang="en-US" sz="2800" dirty="0"/>
              <a:t>  </a:t>
            </a:r>
            <a:r>
              <a:rPr lang="en-US" sz="2800" dirty="0">
                <a:hlinkClick r:id="rId2"/>
              </a:rPr>
              <a:t>https://ksbn.kansas.gov/administrator-resources/</a:t>
            </a:r>
            <a:r>
              <a:rPr lang="en-US" sz="2800" dirty="0"/>
              <a:t> </a:t>
            </a:r>
          </a:p>
          <a:p>
            <a:pPr lvl="1">
              <a:buFont typeface="Wingdings" panose="05000000000000000000" pitchFamily="2" charset="2"/>
              <a:buChar char="ü"/>
            </a:pPr>
            <a:endParaRPr lang="en-US" sz="2800" dirty="0"/>
          </a:p>
          <a:p>
            <a:pPr lvl="1">
              <a:spcAft>
                <a:spcPts val="600"/>
              </a:spcAft>
              <a:buFont typeface="Wingdings" panose="05000000000000000000" pitchFamily="2" charset="2"/>
              <a:buChar char="ü"/>
            </a:pPr>
            <a:r>
              <a:rPr lang="en-US" sz="2800" dirty="0"/>
              <a:t>ADN Nursing Program Alignment – contains information about the ADN program alignment</a:t>
            </a:r>
          </a:p>
          <a:p>
            <a:pPr lvl="1">
              <a:spcAft>
                <a:spcPts val="600"/>
              </a:spcAft>
              <a:buFont typeface="Wingdings" panose="05000000000000000000" pitchFamily="2" charset="2"/>
              <a:buChar char="ü"/>
            </a:pPr>
            <a:r>
              <a:rPr lang="en-US" sz="2800" dirty="0"/>
              <a:t>PN Core Curriculum – last update 2018</a:t>
            </a:r>
          </a:p>
          <a:p>
            <a:pPr lvl="1">
              <a:spcAft>
                <a:spcPts val="600"/>
              </a:spcAft>
              <a:buFont typeface="Wingdings" panose="05000000000000000000" pitchFamily="2" charset="2"/>
              <a:buChar char="ü"/>
            </a:pPr>
            <a:r>
              <a:rPr lang="en-US" sz="2800" dirty="0"/>
              <a:t>Legal Issues Reference </a:t>
            </a:r>
            <a:r>
              <a:rPr lang="en-US" sz="2800"/>
              <a:t>Packet – being revised</a:t>
            </a:r>
            <a:endParaRPr lang="en-US" sz="2800" dirty="0"/>
          </a:p>
          <a:p>
            <a:pPr marL="457200" lvl="1" indent="0">
              <a:buNone/>
            </a:pPr>
            <a:endParaRPr lang="en-US" sz="2800" dirty="0"/>
          </a:p>
        </p:txBody>
      </p:sp>
    </p:spTree>
    <p:extLst>
      <p:ext uri="{BB962C8B-B14F-4D97-AF65-F5344CB8AC3E}">
        <p14:creationId xmlns:p14="http://schemas.microsoft.com/office/powerpoint/2010/main" val="1147745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AC49-E272-4CBE-9087-73B61009F195}"/>
              </a:ext>
            </a:extLst>
          </p:cNvPr>
          <p:cNvSpPr>
            <a:spLocks noGrp="1"/>
          </p:cNvSpPr>
          <p:nvPr>
            <p:ph type="title"/>
          </p:nvPr>
        </p:nvSpPr>
        <p:spPr>
          <a:xfrm>
            <a:off x="0" y="232120"/>
            <a:ext cx="7517219" cy="1056353"/>
          </a:xfrm>
        </p:spPr>
        <p:txBody>
          <a:bodyPr>
            <a:normAutofit/>
          </a:bodyPr>
          <a:lstStyle/>
          <a:p>
            <a:r>
              <a:rPr lang="en-US" dirty="0"/>
              <a:t>   Other Education Resources:</a:t>
            </a:r>
          </a:p>
        </p:txBody>
      </p:sp>
      <p:sp>
        <p:nvSpPr>
          <p:cNvPr id="3" name="Content Placeholder 2">
            <a:extLst>
              <a:ext uri="{FF2B5EF4-FFF2-40B4-BE49-F238E27FC236}">
                <a16:creationId xmlns:a16="http://schemas.microsoft.com/office/drawing/2014/main" id="{26558174-BAA4-4416-BEF4-F8193F29E30C}"/>
              </a:ext>
            </a:extLst>
          </p:cNvPr>
          <p:cNvSpPr>
            <a:spLocks noGrp="1"/>
          </p:cNvSpPr>
          <p:nvPr>
            <p:ph idx="1"/>
          </p:nvPr>
        </p:nvSpPr>
        <p:spPr>
          <a:xfrm>
            <a:off x="806302" y="1612974"/>
            <a:ext cx="10166497" cy="4681500"/>
          </a:xfrm>
        </p:spPr>
        <p:txBody>
          <a:bodyPr>
            <a:normAutofit/>
          </a:bodyPr>
          <a:lstStyle/>
          <a:p>
            <a:r>
              <a:rPr lang="en-US" sz="3200" dirty="0"/>
              <a:t>Education &gt; Programs</a:t>
            </a:r>
          </a:p>
          <a:p>
            <a:pPr lvl="1">
              <a:buFont typeface="Wingdings" panose="05000000000000000000" pitchFamily="2" charset="2"/>
              <a:buChar char="ü"/>
            </a:pPr>
            <a:r>
              <a:rPr lang="en-US" sz="2800" dirty="0"/>
              <a:t>Multi-Year Pass Rates: </a:t>
            </a:r>
            <a:r>
              <a:rPr lang="en-US" dirty="0">
                <a:hlinkClick r:id="rId2"/>
              </a:rPr>
              <a:t>https://ksbn.kansas.gov/programs/</a:t>
            </a:r>
            <a:r>
              <a:rPr lang="en-US" dirty="0"/>
              <a:t> </a:t>
            </a:r>
          </a:p>
          <a:p>
            <a:pPr lvl="2">
              <a:buFont typeface="Wingdings" panose="05000000000000000000" pitchFamily="2" charset="2"/>
              <a:buChar char="§"/>
            </a:pPr>
            <a:r>
              <a:rPr lang="en-US" sz="2400" dirty="0"/>
              <a:t>Lists multi-year pass rates for each of the pre-licensure nursing programs in Kansas</a:t>
            </a:r>
          </a:p>
          <a:p>
            <a:r>
              <a:rPr lang="en-US" sz="3200" dirty="0"/>
              <a:t>Resources &gt; Administrative Resources</a:t>
            </a:r>
          </a:p>
          <a:p>
            <a:pPr lvl="1">
              <a:spcAft>
                <a:spcPts val="600"/>
              </a:spcAft>
              <a:buFont typeface="Wingdings" panose="05000000000000000000" pitchFamily="2" charset="2"/>
              <a:buChar char="ü"/>
            </a:pPr>
            <a:r>
              <a:rPr lang="en-US" sz="2800" dirty="0"/>
              <a:t>Annual Report from KSBN – information about each nursing program:  </a:t>
            </a:r>
            <a:r>
              <a:rPr lang="en-US" sz="2800" dirty="0">
                <a:hlinkClick r:id="rId3"/>
              </a:rPr>
              <a:t>https://ksbn.kansas.gov/annual-report/</a:t>
            </a:r>
            <a:r>
              <a:rPr lang="en-US" sz="2800" dirty="0"/>
              <a:t>  </a:t>
            </a:r>
          </a:p>
          <a:p>
            <a:pPr lvl="1">
              <a:spcAft>
                <a:spcPts val="600"/>
              </a:spcAft>
              <a:buFont typeface="Wingdings" panose="05000000000000000000" pitchFamily="2" charset="2"/>
              <a:buChar char="ü"/>
            </a:pPr>
            <a:r>
              <a:rPr lang="en-US" sz="2800" dirty="0"/>
              <a:t>KSBN Strategic Plan</a:t>
            </a:r>
          </a:p>
          <a:p>
            <a:pPr lvl="1">
              <a:spcAft>
                <a:spcPts val="600"/>
              </a:spcAft>
              <a:buFont typeface="Wingdings" panose="05000000000000000000" pitchFamily="2" charset="2"/>
              <a:buChar char="ü"/>
            </a:pPr>
            <a:r>
              <a:rPr lang="en-US" sz="2800" dirty="0"/>
              <a:t>KSBN Articles</a:t>
            </a:r>
          </a:p>
          <a:p>
            <a:endParaRPr lang="en-US" dirty="0"/>
          </a:p>
        </p:txBody>
      </p:sp>
    </p:spTree>
    <p:extLst>
      <p:ext uri="{BB962C8B-B14F-4D97-AF65-F5344CB8AC3E}">
        <p14:creationId xmlns:p14="http://schemas.microsoft.com/office/powerpoint/2010/main" val="245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501A-A4C2-4E40-BA3E-7E96AC04DB41}"/>
              </a:ext>
            </a:extLst>
          </p:cNvPr>
          <p:cNvSpPr>
            <a:spLocks noGrp="1"/>
          </p:cNvSpPr>
          <p:nvPr>
            <p:ph type="title"/>
          </p:nvPr>
        </p:nvSpPr>
        <p:spPr>
          <a:xfrm>
            <a:off x="0" y="232120"/>
            <a:ext cx="7435516" cy="1056353"/>
          </a:xfrm>
        </p:spPr>
        <p:txBody>
          <a:bodyPr>
            <a:normAutofit fontScale="90000"/>
          </a:bodyPr>
          <a:lstStyle/>
          <a:p>
            <a:r>
              <a:rPr lang="en-US" dirty="0"/>
              <a:t>  Executive Administrator Updates</a:t>
            </a:r>
          </a:p>
        </p:txBody>
      </p:sp>
      <p:sp>
        <p:nvSpPr>
          <p:cNvPr id="3" name="Content Placeholder 2">
            <a:extLst>
              <a:ext uri="{FF2B5EF4-FFF2-40B4-BE49-F238E27FC236}">
                <a16:creationId xmlns:a16="http://schemas.microsoft.com/office/drawing/2014/main" id="{209401A2-4807-4479-85F5-64E9277F4B56}"/>
              </a:ext>
            </a:extLst>
          </p:cNvPr>
          <p:cNvSpPr>
            <a:spLocks noGrp="1"/>
          </p:cNvSpPr>
          <p:nvPr>
            <p:ph idx="1"/>
          </p:nvPr>
        </p:nvSpPr>
        <p:spPr>
          <a:xfrm>
            <a:off x="838200" y="1949117"/>
            <a:ext cx="10515600" cy="4227846"/>
          </a:xfrm>
        </p:spPr>
        <p:txBody>
          <a:bodyPr>
            <a:normAutofit/>
          </a:bodyPr>
          <a:lstStyle/>
          <a:p>
            <a:pPr marR="0" lvl="0">
              <a:lnSpc>
                <a:spcPct val="107000"/>
              </a:lnSpc>
              <a:spcBef>
                <a:spcPts val="600"/>
              </a:spcBef>
              <a:spcAft>
                <a:spcPts val="600"/>
              </a:spcAft>
              <a:buFont typeface="Wingdings" panose="05000000000000000000" pitchFamily="2" charset="2"/>
              <a:buChar char="v"/>
            </a:pPr>
            <a:r>
              <a:rPr lang="en-US" sz="3600">
                <a:effectLst/>
                <a:latin typeface="Times New Roman" panose="02020603050405020304" pitchFamily="18" charset="0"/>
                <a:ea typeface="Calibri" panose="020F0502020204030204" pitchFamily="34" charset="0"/>
                <a:cs typeface="Times New Roman" panose="02020603050405020304" pitchFamily="18" charset="0"/>
              </a:rPr>
              <a:t> </a:t>
            </a:r>
            <a:r>
              <a:rPr lang="en-US" sz="4000">
                <a:effectLst/>
                <a:latin typeface="Times New Roman" panose="02020603050405020304" pitchFamily="18" charset="0"/>
                <a:ea typeface="Calibri" panose="020F0502020204030204" pitchFamily="34" charset="0"/>
                <a:cs typeface="Times New Roman" panose="02020603050405020304" pitchFamily="18" charset="0"/>
              </a:rPr>
              <a:t>KSBN </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Staff Changes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600"/>
              </a:spcBef>
              <a:spcAft>
                <a:spcPts val="600"/>
              </a:spcAft>
              <a:buFont typeface="Wingdings" panose="05000000000000000000" pitchFamily="2" charset="2"/>
              <a:buChar char="v"/>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KSBN Update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600"/>
              </a:spcBef>
              <a:spcAft>
                <a:spcPts val="600"/>
              </a:spcAft>
              <a:buFont typeface="Wingdings" panose="05000000000000000000" pitchFamily="2" charset="2"/>
              <a:buChar char="v"/>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NLC Update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buFont typeface="Wingdings" panose="05000000000000000000" pitchFamily="2" charset="2"/>
              <a:buChar char="v"/>
            </a:pPr>
            <a:r>
              <a:rPr lang="en-US" sz="4000" dirty="0">
                <a:effectLst/>
                <a:latin typeface="Times New Roman" panose="02020603050405020304" pitchFamily="18" charset="0"/>
                <a:ea typeface="Calibri" panose="020F0502020204030204" pitchFamily="34" charset="0"/>
              </a:rPr>
              <a:t> Education Regulations – Status </a:t>
            </a:r>
            <a:endParaRPr lang="en-US" sz="4000" dirty="0"/>
          </a:p>
        </p:txBody>
      </p:sp>
    </p:spTree>
    <p:extLst>
      <p:ext uri="{BB962C8B-B14F-4D97-AF65-F5344CB8AC3E}">
        <p14:creationId xmlns:p14="http://schemas.microsoft.com/office/powerpoint/2010/main" val="25764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DAD86-09EF-470C-A7C9-E699D8314211}"/>
              </a:ext>
            </a:extLst>
          </p:cNvPr>
          <p:cNvSpPr>
            <a:spLocks noGrp="1"/>
          </p:cNvSpPr>
          <p:nvPr>
            <p:ph type="ctrTitle"/>
          </p:nvPr>
        </p:nvSpPr>
        <p:spPr/>
        <p:txBody>
          <a:bodyPr/>
          <a:lstStyle/>
          <a:p>
            <a:r>
              <a:rPr lang="en-US" dirty="0"/>
              <a:t>Initial Application Process</a:t>
            </a:r>
          </a:p>
        </p:txBody>
      </p:sp>
      <p:sp>
        <p:nvSpPr>
          <p:cNvPr id="5" name="Subtitle 4">
            <a:extLst>
              <a:ext uri="{FF2B5EF4-FFF2-40B4-BE49-F238E27FC236}">
                <a16:creationId xmlns:a16="http://schemas.microsoft.com/office/drawing/2014/main" id="{AC916335-1302-4671-90A5-A72A97925F7A}"/>
              </a:ext>
            </a:extLst>
          </p:cNvPr>
          <p:cNvSpPr>
            <a:spLocks noGrp="1"/>
          </p:cNvSpPr>
          <p:nvPr>
            <p:ph type="subTitle" idx="1"/>
          </p:nvPr>
        </p:nvSpPr>
        <p:spPr>
          <a:xfrm>
            <a:off x="0" y="1945178"/>
            <a:ext cx="4250575" cy="1197033"/>
          </a:xfrm>
        </p:spPr>
        <p:txBody>
          <a:bodyPr>
            <a:normAutofit fontScale="62500" lnSpcReduction="20000"/>
          </a:bodyPr>
          <a:lstStyle/>
          <a:p>
            <a:endParaRPr lang="en-US" dirty="0"/>
          </a:p>
          <a:p>
            <a:r>
              <a:rPr lang="en-US" sz="4600" dirty="0"/>
              <a:t>RaeAnn Byrd</a:t>
            </a:r>
          </a:p>
          <a:p>
            <a:r>
              <a:rPr lang="en-US" sz="4600" dirty="0"/>
              <a:t>Licensing Supervisor</a:t>
            </a:r>
          </a:p>
          <a:p>
            <a:endParaRPr lang="en-US" dirty="0"/>
          </a:p>
        </p:txBody>
      </p:sp>
    </p:spTree>
    <p:extLst>
      <p:ext uri="{BB962C8B-B14F-4D97-AF65-F5344CB8AC3E}">
        <p14:creationId xmlns:p14="http://schemas.microsoft.com/office/powerpoint/2010/main" val="23947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083D-9D3A-4B93-AD2D-FC901EC7D38A}"/>
              </a:ext>
            </a:extLst>
          </p:cNvPr>
          <p:cNvSpPr>
            <a:spLocks noGrp="1"/>
          </p:cNvSpPr>
          <p:nvPr>
            <p:ph type="title"/>
          </p:nvPr>
        </p:nvSpPr>
        <p:spPr/>
        <p:txBody>
          <a:bodyPr/>
          <a:lstStyle/>
          <a:p>
            <a:r>
              <a:rPr lang="en-US" dirty="0"/>
              <a:t>Licensing Division Contacts:</a:t>
            </a:r>
          </a:p>
        </p:txBody>
      </p:sp>
      <p:sp>
        <p:nvSpPr>
          <p:cNvPr id="3" name="Content Placeholder 2">
            <a:extLst>
              <a:ext uri="{FF2B5EF4-FFF2-40B4-BE49-F238E27FC236}">
                <a16:creationId xmlns:a16="http://schemas.microsoft.com/office/drawing/2014/main" id="{9B2EDC3F-E6A5-42EF-BA90-F0FDF40567BB}"/>
              </a:ext>
            </a:extLst>
          </p:cNvPr>
          <p:cNvSpPr>
            <a:spLocks noGrp="1"/>
          </p:cNvSpPr>
          <p:nvPr>
            <p:ph sz="half" idx="1"/>
          </p:nvPr>
        </p:nvSpPr>
        <p:spPr/>
        <p:txBody>
          <a:bodyPr>
            <a:normAutofit fontScale="92500" lnSpcReduction="20000"/>
          </a:bodyPr>
          <a:lstStyle/>
          <a:p>
            <a:r>
              <a:rPr lang="en-US" b="1" dirty="0"/>
              <a:t>Jackie Mercer</a:t>
            </a:r>
          </a:p>
          <a:p>
            <a:r>
              <a:rPr lang="en-US" b="1" dirty="0"/>
              <a:t>Senior Administrative Assistant</a:t>
            </a:r>
            <a:br>
              <a:rPr lang="en-US" dirty="0"/>
            </a:br>
            <a:r>
              <a:rPr lang="en-US" i="1" dirty="0"/>
              <a:t>Front Desk</a:t>
            </a:r>
            <a:br>
              <a:rPr lang="en-US" dirty="0"/>
            </a:br>
            <a:r>
              <a:rPr lang="en-US" dirty="0">
                <a:hlinkClick r:id="rId2"/>
              </a:rPr>
              <a:t>jackie.mercer@ks.gov</a:t>
            </a:r>
            <a:br>
              <a:rPr lang="en-US" dirty="0"/>
            </a:br>
            <a:r>
              <a:rPr lang="en-US" dirty="0"/>
              <a:t>785-296-2967</a:t>
            </a:r>
          </a:p>
          <a:p>
            <a:pPr marL="0" indent="0">
              <a:buNone/>
            </a:pPr>
            <a:endParaRPr lang="en-US" dirty="0"/>
          </a:p>
          <a:p>
            <a:r>
              <a:rPr lang="en-US" b="1" dirty="0"/>
              <a:t>Barbara Bigger</a:t>
            </a:r>
          </a:p>
          <a:p>
            <a:r>
              <a:rPr lang="en-US" b="1" dirty="0"/>
              <a:t>Senior Administrative Assistant</a:t>
            </a:r>
            <a:br>
              <a:rPr lang="en-US" dirty="0"/>
            </a:br>
            <a:r>
              <a:rPr lang="en-US" i="1" dirty="0"/>
              <a:t>Renewals, Reinstatements</a:t>
            </a:r>
            <a:br>
              <a:rPr lang="en-US" dirty="0"/>
            </a:br>
            <a:r>
              <a:rPr lang="en-US" i="1" dirty="0"/>
              <a:t>Data Records Archives</a:t>
            </a:r>
            <a:br>
              <a:rPr lang="en-US" dirty="0"/>
            </a:br>
            <a:r>
              <a:rPr lang="en-US" u="sng" dirty="0">
                <a:hlinkClick r:id="rId3"/>
              </a:rPr>
              <a:t>barbara.bigger@ks.gov</a:t>
            </a:r>
            <a:br>
              <a:rPr lang="en-US" dirty="0"/>
            </a:br>
            <a:r>
              <a:rPr lang="en-US" dirty="0"/>
              <a:t>785-296-2926</a:t>
            </a:r>
          </a:p>
          <a:p>
            <a:endParaRPr lang="en-US" dirty="0"/>
          </a:p>
          <a:p>
            <a:endParaRPr lang="en-US" dirty="0"/>
          </a:p>
        </p:txBody>
      </p:sp>
      <p:sp>
        <p:nvSpPr>
          <p:cNvPr id="10" name="Content Placeholder 9">
            <a:extLst>
              <a:ext uri="{FF2B5EF4-FFF2-40B4-BE49-F238E27FC236}">
                <a16:creationId xmlns:a16="http://schemas.microsoft.com/office/drawing/2014/main" id="{E1006CFB-C0ED-4275-9243-7F8047270364}"/>
              </a:ext>
            </a:extLst>
          </p:cNvPr>
          <p:cNvSpPr>
            <a:spLocks noGrp="1"/>
          </p:cNvSpPr>
          <p:nvPr>
            <p:ph sz="half" idx="2"/>
          </p:nvPr>
        </p:nvSpPr>
        <p:spPr/>
        <p:txBody>
          <a:bodyPr>
            <a:normAutofit fontScale="92500" lnSpcReduction="20000"/>
          </a:bodyPr>
          <a:lstStyle/>
          <a:p>
            <a:r>
              <a:rPr lang="en-US" b="1" dirty="0"/>
              <a:t>Karen McGill ***</a:t>
            </a:r>
          </a:p>
          <a:p>
            <a:r>
              <a:rPr lang="en-US" b="1" dirty="0"/>
              <a:t>Senior Administrative Assistant</a:t>
            </a:r>
            <a:br>
              <a:rPr lang="en-US" dirty="0"/>
            </a:br>
            <a:r>
              <a:rPr lang="en-US" i="1" dirty="0"/>
              <a:t>LPN and RN Applications/NCLEX</a:t>
            </a:r>
            <a:br>
              <a:rPr lang="en-US" dirty="0"/>
            </a:br>
            <a:r>
              <a:rPr lang="en-US" u="sng" dirty="0">
                <a:hlinkClick r:id="rId4"/>
              </a:rPr>
              <a:t>karen.mcgill@ks.gov</a:t>
            </a:r>
            <a:br>
              <a:rPr lang="en-US" dirty="0"/>
            </a:br>
            <a:r>
              <a:rPr lang="en-US" dirty="0"/>
              <a:t>785-296-2453</a:t>
            </a:r>
          </a:p>
          <a:p>
            <a:endParaRPr lang="en-US" dirty="0"/>
          </a:p>
          <a:p>
            <a:r>
              <a:rPr lang="en-US" b="1" dirty="0"/>
              <a:t>RaeAnn Byrd, CPM</a:t>
            </a:r>
            <a:endParaRPr lang="en-US" dirty="0"/>
          </a:p>
          <a:p>
            <a:r>
              <a:rPr lang="en-US" b="1" dirty="0"/>
              <a:t>Licensing Supervisor</a:t>
            </a:r>
            <a:br>
              <a:rPr lang="en-US" dirty="0"/>
            </a:br>
            <a:r>
              <a:rPr lang="en-US" i="1" dirty="0"/>
              <a:t>Endorsements,</a:t>
            </a:r>
            <a:br>
              <a:rPr lang="en-US" dirty="0"/>
            </a:br>
            <a:r>
              <a:rPr lang="en-US" i="1" dirty="0"/>
              <a:t>Advanced Practice</a:t>
            </a:r>
            <a:br>
              <a:rPr lang="en-US" dirty="0"/>
            </a:br>
            <a:r>
              <a:rPr lang="en-US" u="sng" dirty="0">
                <a:hlinkClick r:id="rId5"/>
              </a:rPr>
              <a:t>raeann.byrd@ks.gov</a:t>
            </a:r>
            <a:br>
              <a:rPr lang="en-US" dirty="0"/>
            </a:br>
            <a:r>
              <a:rPr lang="en-US" dirty="0"/>
              <a:t>785-296-6573</a:t>
            </a:r>
          </a:p>
          <a:p>
            <a:endParaRPr lang="en-US" dirty="0"/>
          </a:p>
        </p:txBody>
      </p:sp>
    </p:spTree>
    <p:extLst>
      <p:ext uri="{BB962C8B-B14F-4D97-AF65-F5344CB8AC3E}">
        <p14:creationId xmlns:p14="http://schemas.microsoft.com/office/powerpoint/2010/main" val="144084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3200" b="1" dirty="0">
                <a:latin typeface="Times New Roman" pitchFamily="18" charset="0"/>
              </a:rPr>
              <a:t>            Initial Application Process  </a:t>
            </a:r>
          </a:p>
        </p:txBody>
      </p:sp>
      <p:sp>
        <p:nvSpPr>
          <p:cNvPr id="6149" name="Line 5"/>
          <p:cNvSpPr>
            <a:spLocks noChangeShapeType="1"/>
          </p:cNvSpPr>
          <p:nvPr/>
        </p:nvSpPr>
        <p:spPr bwMode="auto">
          <a:xfrm>
            <a:off x="1676400" y="1676400"/>
            <a:ext cx="8763000" cy="0"/>
          </a:xfrm>
          <a:prstGeom prst="line">
            <a:avLst/>
          </a:prstGeom>
          <a:noFill/>
          <a:ln w="127000">
            <a:solidFill>
              <a:srgbClr val="AABCD4"/>
            </a:solidFill>
            <a:round/>
            <a:headEnd/>
            <a:tailEnd/>
          </a:ln>
          <a:effectLst/>
        </p:spPr>
        <p:txBody>
          <a:bodyPr/>
          <a:lstStyle/>
          <a:p>
            <a:endParaRPr lang="en-US">
              <a:solidFill>
                <a:prstClr val="black"/>
              </a:solidFill>
              <a:latin typeface="Calibri"/>
            </a:endParaRPr>
          </a:p>
        </p:txBody>
      </p:sp>
      <p:pic>
        <p:nvPicPr>
          <p:cNvPr id="8" name="Content Placeholder 7">
            <a:extLst>
              <a:ext uri="{FF2B5EF4-FFF2-40B4-BE49-F238E27FC236}">
                <a16:creationId xmlns:a16="http://schemas.microsoft.com/office/drawing/2014/main" id="{CD0CEC29-70EF-4E36-A245-819BEBC54085}"/>
              </a:ext>
            </a:extLst>
          </p:cNvPr>
          <p:cNvPicPr>
            <a:picLocks noGrp="1" noChangeAspect="1"/>
          </p:cNvPicPr>
          <p:nvPr>
            <p:ph idx="1"/>
          </p:nvPr>
        </p:nvPicPr>
        <p:blipFill>
          <a:blip r:embed="rId3"/>
          <a:stretch>
            <a:fillRect/>
          </a:stretch>
        </p:blipFill>
        <p:spPr>
          <a:xfrm>
            <a:off x="1610922" y="1395664"/>
            <a:ext cx="7287209" cy="5029194"/>
          </a:xfrm>
          <a:prstGeom prst="rect">
            <a:avLst/>
          </a:prstGeom>
        </p:spPr>
      </p:pic>
    </p:spTree>
    <p:extLst>
      <p:ext uri="{BB962C8B-B14F-4D97-AF65-F5344CB8AC3E}">
        <p14:creationId xmlns:p14="http://schemas.microsoft.com/office/powerpoint/2010/main" val="372695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5E9B-EBD6-4481-A648-6832CBD6AE96}"/>
              </a:ext>
            </a:extLst>
          </p:cNvPr>
          <p:cNvSpPr>
            <a:spLocks noGrp="1"/>
          </p:cNvSpPr>
          <p:nvPr>
            <p:ph type="title"/>
          </p:nvPr>
        </p:nvSpPr>
        <p:spPr/>
        <p:txBody>
          <a:bodyPr>
            <a:normAutofit fontScale="90000"/>
          </a:bodyPr>
          <a:lstStyle/>
          <a:p>
            <a:pPr algn="ctr"/>
            <a:r>
              <a:rPr lang="en-US" dirty="0"/>
              <a:t>Kansas Board of Nursing website:</a:t>
            </a:r>
            <a:br>
              <a:rPr lang="en-US" dirty="0"/>
            </a:br>
            <a:r>
              <a:rPr lang="en-US" dirty="0"/>
              <a:t>https://ksbn.kansas.gov/</a:t>
            </a:r>
          </a:p>
        </p:txBody>
      </p:sp>
      <p:pic>
        <p:nvPicPr>
          <p:cNvPr id="5" name="Picture 4">
            <a:extLst>
              <a:ext uri="{FF2B5EF4-FFF2-40B4-BE49-F238E27FC236}">
                <a16:creationId xmlns:a16="http://schemas.microsoft.com/office/drawing/2014/main" id="{9D41633C-79C4-4A35-8E21-441660B3947A}"/>
              </a:ext>
            </a:extLst>
          </p:cNvPr>
          <p:cNvPicPr>
            <a:picLocks noChangeAspect="1"/>
          </p:cNvPicPr>
          <p:nvPr/>
        </p:nvPicPr>
        <p:blipFill>
          <a:blip r:embed="rId2"/>
          <a:stretch>
            <a:fillRect/>
          </a:stretch>
        </p:blipFill>
        <p:spPr>
          <a:xfrm>
            <a:off x="0" y="1414732"/>
            <a:ext cx="12192000" cy="5443268"/>
          </a:xfrm>
          <a:prstGeom prst="rect">
            <a:avLst/>
          </a:prstGeom>
        </p:spPr>
      </p:pic>
    </p:spTree>
    <p:extLst>
      <p:ext uri="{BB962C8B-B14F-4D97-AF65-F5344CB8AC3E}">
        <p14:creationId xmlns:p14="http://schemas.microsoft.com/office/powerpoint/2010/main" val="254827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BNTemplate2019.potx" id="{9F67820E-78FC-46EC-BA82-BC2794817340}" vid="{E0C6C28B-B930-4A66-A158-8CCBA4BFC9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KSBNTemplate2019</Template>
  <TotalTime>3100</TotalTime>
  <Words>2544</Words>
  <Application>Microsoft Office PowerPoint</Application>
  <PresentationFormat>Widescreen</PresentationFormat>
  <Paragraphs>202</Paragraphs>
  <Slides>41</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Nova</vt:lpstr>
      <vt:lpstr>Calibri</vt:lpstr>
      <vt:lpstr>Calibri Light</vt:lpstr>
      <vt:lpstr>Times New Roman</vt:lpstr>
      <vt:lpstr>Wingdings</vt:lpstr>
      <vt:lpstr>Office Theme</vt:lpstr>
      <vt:lpstr> Program Administrator Update</vt:lpstr>
      <vt:lpstr> Education Contacts at KSBN</vt:lpstr>
      <vt:lpstr> Other Contacts at KSBN</vt:lpstr>
      <vt:lpstr> KSBN Mission</vt:lpstr>
      <vt:lpstr>  Executive Administrator Updates</vt:lpstr>
      <vt:lpstr>Initial Application Process</vt:lpstr>
      <vt:lpstr>Licensing Division Contacts:</vt:lpstr>
      <vt:lpstr>            Initial Application Process  </vt:lpstr>
      <vt:lpstr>Kansas Board of Nursing website: https://ksbn.kansas.gov/</vt:lpstr>
      <vt:lpstr>How do I get to the initial application? </vt:lpstr>
      <vt:lpstr>PowerPoint Presentation</vt:lpstr>
      <vt:lpstr> Application Requirements:</vt:lpstr>
      <vt:lpstr>PowerPoint Presentation</vt:lpstr>
      <vt:lpstr>PowerPoint Presentation</vt:lpstr>
      <vt:lpstr>PowerPoint Presentation</vt:lpstr>
      <vt:lpstr>How do I submit the online application? </vt:lpstr>
      <vt:lpstr>Multistate vs. Single State </vt:lpstr>
      <vt:lpstr>My application is submitted, what now???</vt:lpstr>
      <vt:lpstr>In order to test:</vt:lpstr>
      <vt:lpstr> Test Before Transcript (Approval to Test or ATT)</vt:lpstr>
      <vt:lpstr>I am eligible and have set my test date, now what?..</vt:lpstr>
      <vt:lpstr>I passed, but where is my license?!!!! </vt:lpstr>
      <vt:lpstr>I have my license!!...but I thought it was valid for two years?!</vt:lpstr>
      <vt:lpstr>But what about???...</vt:lpstr>
      <vt:lpstr>PowerPoint Presentation</vt:lpstr>
      <vt:lpstr>That was a lot of information! </vt:lpstr>
      <vt:lpstr> Test Before Transcript (Approval to Test)</vt:lpstr>
      <vt:lpstr> Applications with Legal History</vt:lpstr>
      <vt:lpstr> Most Common Application Errors</vt:lpstr>
      <vt:lpstr>  NCLEX Reminders</vt:lpstr>
      <vt:lpstr>    IV-Therapy in PN Programs</vt:lpstr>
      <vt:lpstr>    IV-Therapy in PN Programs</vt:lpstr>
      <vt:lpstr>  Faculty Qualification Report</vt:lpstr>
      <vt:lpstr>        Faculty Degree Plan </vt:lpstr>
      <vt:lpstr>        Faculty Hire Exception </vt:lpstr>
      <vt:lpstr>    Major Curriculum Change</vt:lpstr>
      <vt:lpstr>    Minor Curriculum Change</vt:lpstr>
      <vt:lpstr>  Site Survey Visits</vt:lpstr>
      <vt:lpstr>  Annual Report</vt:lpstr>
      <vt:lpstr>   Other KSBN Education Resources</vt:lpstr>
      <vt:lpstr>   Other Education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Moreland, Carol [KSBN]</dc:creator>
  <cp:lastModifiedBy>Martin, Janelle [KSBN]</cp:lastModifiedBy>
  <cp:revision>78</cp:revision>
  <dcterms:created xsi:type="dcterms:W3CDTF">2019-11-26T21:09:04Z</dcterms:created>
  <dcterms:modified xsi:type="dcterms:W3CDTF">2021-09-13T03:35:17Z</dcterms:modified>
</cp:coreProperties>
</file>