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7.xml" ContentType="application/vnd.openxmlformats-officedocument.presentationml.notesSlide+xml"/>
  <Override PartName="/ppt/ink/ink15.xml" ContentType="application/inkml+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58" r:id="rId5"/>
    <p:sldMasterId id="2147483673" r:id="rId6"/>
  </p:sldMasterIdLst>
  <p:notesMasterIdLst>
    <p:notesMasterId r:id="rId26"/>
  </p:notesMasterIdLst>
  <p:sldIdLst>
    <p:sldId id="485" r:id="rId7"/>
    <p:sldId id="503" r:id="rId8"/>
    <p:sldId id="497" r:id="rId9"/>
    <p:sldId id="496" r:id="rId10"/>
    <p:sldId id="494" r:id="rId11"/>
    <p:sldId id="487" r:id="rId12"/>
    <p:sldId id="488" r:id="rId13"/>
    <p:sldId id="500" r:id="rId14"/>
    <p:sldId id="499" r:id="rId15"/>
    <p:sldId id="498" r:id="rId16"/>
    <p:sldId id="505" r:id="rId17"/>
    <p:sldId id="506" r:id="rId18"/>
    <p:sldId id="507" r:id="rId19"/>
    <p:sldId id="504" r:id="rId20"/>
    <p:sldId id="493" r:id="rId21"/>
    <p:sldId id="501" r:id="rId22"/>
    <p:sldId id="502" r:id="rId23"/>
    <p:sldId id="486" r:id="rId24"/>
    <p:sldId id="4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3F0F5"/>
    <a:srgbClr val="41C7BA"/>
    <a:srgbClr val="40B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35" autoAdjust="0"/>
    <p:restoredTop sz="84037" autoAdjust="0"/>
  </p:normalViewPr>
  <p:slideViewPr>
    <p:cSldViewPr snapToGrid="0" snapToObjects="1">
      <p:cViewPr varScale="1">
        <p:scale>
          <a:sx n="96" d="100"/>
          <a:sy n="96" d="100"/>
        </p:scale>
        <p:origin x="1536" y="7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3B209-140E-4CB9-BA54-1DB86AA6539D}"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93AFBB2C-624C-4B47-8979-5395D21FDC44}">
      <dgm:prSet phldrT="[Text]" custT="1"/>
      <dgm:spPr/>
      <dgm:t>
        <a:bodyPr/>
        <a:lstStyle/>
        <a:p>
          <a:r>
            <a:rPr lang="en-US" sz="2800" dirty="0">
              <a:latin typeface="Franklin Gothic Book" panose="020B0503020102020204" pitchFamily="34" charset="0"/>
            </a:rPr>
            <a:t>Evidence</a:t>
          </a:r>
        </a:p>
        <a:p>
          <a:r>
            <a:rPr lang="en-US" sz="2800" dirty="0">
              <a:latin typeface="Franklin Gothic Book" panose="020B0503020102020204" pitchFamily="34" charset="0"/>
            </a:rPr>
            <a:t>Based</a:t>
          </a:r>
        </a:p>
        <a:p>
          <a:r>
            <a:rPr lang="en-US" sz="2800" dirty="0">
              <a:latin typeface="Franklin Gothic Book" panose="020B0503020102020204" pitchFamily="34" charset="0"/>
            </a:rPr>
            <a:t>Approval</a:t>
          </a:r>
        </a:p>
      </dgm:t>
    </dgm:pt>
    <dgm:pt modelId="{A0878FA1-2740-42CC-BC38-9A1E8B1D6C3C}" type="parTrans" cxnId="{D8F3D73E-8EE1-4F85-859D-8F372DB7260A}">
      <dgm:prSet/>
      <dgm:spPr/>
      <dgm:t>
        <a:bodyPr/>
        <a:lstStyle/>
        <a:p>
          <a:endParaRPr lang="en-US"/>
        </a:p>
      </dgm:t>
    </dgm:pt>
    <dgm:pt modelId="{D22D8E3C-BD87-4807-8F0B-C50212F45F39}" type="sibTrans" cxnId="{D8F3D73E-8EE1-4F85-859D-8F372DB7260A}">
      <dgm:prSet/>
      <dgm:spPr/>
      <dgm:t>
        <a:bodyPr/>
        <a:lstStyle/>
        <a:p>
          <a:endParaRPr lang="en-US"/>
        </a:p>
      </dgm:t>
    </dgm:pt>
    <dgm:pt modelId="{6176D7D8-A6F2-467E-87B8-A936EB4C85AF}">
      <dgm:prSet phldrT="[Text]" custT="1"/>
      <dgm:spPr/>
      <dgm:t>
        <a:bodyPr/>
        <a:lstStyle/>
        <a:p>
          <a:r>
            <a:rPr lang="en-US" sz="2400" dirty="0">
              <a:latin typeface="Franklin Gothic Book" panose="020B0503020102020204" pitchFamily="34" charset="0"/>
            </a:rPr>
            <a:t>Lit </a:t>
          </a:r>
        </a:p>
        <a:p>
          <a:r>
            <a:rPr lang="en-US" sz="2400" dirty="0">
              <a:latin typeface="Franklin Gothic Book" panose="020B0503020102020204" pitchFamily="34" charset="0"/>
            </a:rPr>
            <a:t>Review</a:t>
          </a:r>
        </a:p>
      </dgm:t>
    </dgm:pt>
    <dgm:pt modelId="{1F01FD13-D6A4-420E-810B-AF56FC41B6B0}" type="parTrans" cxnId="{B1DE973B-1044-4092-8E6C-A80CEC986DCD}">
      <dgm:prSet/>
      <dgm:spPr/>
      <dgm:t>
        <a:bodyPr/>
        <a:lstStyle/>
        <a:p>
          <a:endParaRPr lang="en-US"/>
        </a:p>
      </dgm:t>
    </dgm:pt>
    <dgm:pt modelId="{41AA9036-8B7A-4E67-BB4E-F98A3988B953}" type="sibTrans" cxnId="{B1DE973B-1044-4092-8E6C-A80CEC986DCD}">
      <dgm:prSet/>
      <dgm:spPr/>
      <dgm:t>
        <a:bodyPr/>
        <a:lstStyle/>
        <a:p>
          <a:endParaRPr lang="en-US"/>
        </a:p>
      </dgm:t>
    </dgm:pt>
    <dgm:pt modelId="{B62D572B-12A1-4405-A1AA-7F4F1CEB9E74}">
      <dgm:prSet phldrT="[Text]" custT="1"/>
      <dgm:spPr/>
      <dgm:t>
        <a:bodyPr/>
        <a:lstStyle/>
        <a:p>
          <a:r>
            <a:rPr lang="en-US" sz="2800" dirty="0">
              <a:latin typeface="Franklin Gothic Book" panose="020B0503020102020204" pitchFamily="34" charset="0"/>
            </a:rPr>
            <a:t>Delphi</a:t>
          </a:r>
        </a:p>
      </dgm:t>
    </dgm:pt>
    <dgm:pt modelId="{8044CEFF-E276-44E3-84C4-D3A9122A9A2D}" type="parTrans" cxnId="{A35E0273-0B1E-4177-944F-D7C50104D646}">
      <dgm:prSet/>
      <dgm:spPr/>
      <dgm:t>
        <a:bodyPr/>
        <a:lstStyle/>
        <a:p>
          <a:endParaRPr lang="en-US"/>
        </a:p>
      </dgm:t>
    </dgm:pt>
    <dgm:pt modelId="{0360C44E-CD92-4B17-AACA-9D2A65D29524}" type="sibTrans" cxnId="{A35E0273-0B1E-4177-944F-D7C50104D646}">
      <dgm:prSet/>
      <dgm:spPr/>
      <dgm:t>
        <a:bodyPr/>
        <a:lstStyle/>
        <a:p>
          <a:endParaRPr lang="en-US"/>
        </a:p>
      </dgm:t>
    </dgm:pt>
    <dgm:pt modelId="{4E10822C-11B3-493A-8A95-C23CF17F2442}">
      <dgm:prSet phldrT="[Text]" custT="1"/>
      <dgm:spPr/>
      <dgm:t>
        <a:bodyPr/>
        <a:lstStyle/>
        <a:p>
          <a:r>
            <a:rPr lang="en-US" sz="2800" dirty="0">
              <a:latin typeface="Franklin Gothic Book" panose="020B0503020102020204" pitchFamily="34" charset="0"/>
            </a:rPr>
            <a:t>5-year</a:t>
          </a:r>
        </a:p>
        <a:p>
          <a:r>
            <a:rPr lang="en-US" sz="2800" dirty="0">
              <a:latin typeface="Franklin Gothic Book" panose="020B0503020102020204" pitchFamily="34" charset="0"/>
            </a:rPr>
            <a:t>Annual</a:t>
          </a:r>
        </a:p>
        <a:p>
          <a:r>
            <a:rPr lang="en-US" sz="2800" dirty="0">
              <a:latin typeface="Franklin Gothic Book" panose="020B0503020102020204" pitchFamily="34" charset="0"/>
            </a:rPr>
            <a:t>reports</a:t>
          </a:r>
        </a:p>
      </dgm:t>
    </dgm:pt>
    <dgm:pt modelId="{AC3D56E2-27B3-418C-939F-E535A56C2357}" type="parTrans" cxnId="{1A44CE7B-0D16-44E2-8DD2-C47727BF9A3F}">
      <dgm:prSet/>
      <dgm:spPr/>
      <dgm:t>
        <a:bodyPr/>
        <a:lstStyle/>
        <a:p>
          <a:endParaRPr lang="en-US"/>
        </a:p>
      </dgm:t>
    </dgm:pt>
    <dgm:pt modelId="{B69D691F-4BCA-43E3-B425-7455564886BB}" type="sibTrans" cxnId="{1A44CE7B-0D16-44E2-8DD2-C47727BF9A3F}">
      <dgm:prSet/>
      <dgm:spPr/>
      <dgm:t>
        <a:bodyPr/>
        <a:lstStyle/>
        <a:p>
          <a:endParaRPr lang="en-US"/>
        </a:p>
      </dgm:t>
    </dgm:pt>
    <dgm:pt modelId="{27633D8D-0242-4178-9F26-6697FB69A05D}">
      <dgm:prSet phldrT="[Text]" custT="1"/>
      <dgm:spPr/>
      <dgm:t>
        <a:bodyPr/>
        <a:lstStyle/>
        <a:p>
          <a:r>
            <a:rPr lang="en-US" sz="2800" dirty="0">
              <a:latin typeface="Franklin Gothic Book" panose="020B0503020102020204" pitchFamily="34" charset="0"/>
            </a:rPr>
            <a:t>5-year</a:t>
          </a:r>
        </a:p>
        <a:p>
          <a:r>
            <a:rPr lang="en-US" sz="2800" dirty="0">
              <a:latin typeface="Franklin Gothic Book" panose="020B0503020102020204" pitchFamily="34" charset="0"/>
            </a:rPr>
            <a:t>Site visits</a:t>
          </a:r>
        </a:p>
      </dgm:t>
    </dgm:pt>
    <dgm:pt modelId="{3CFB62DC-23FA-4C3C-AF68-7AE13AB90D26}" type="parTrans" cxnId="{DDF1A9AA-8B40-437F-8144-48C13219C152}">
      <dgm:prSet/>
      <dgm:spPr/>
      <dgm:t>
        <a:bodyPr/>
        <a:lstStyle/>
        <a:p>
          <a:endParaRPr lang="en-US"/>
        </a:p>
      </dgm:t>
    </dgm:pt>
    <dgm:pt modelId="{6348BFB9-39AF-4BB0-9DE9-CB0F1AB2BE5E}" type="sibTrans" cxnId="{DDF1A9AA-8B40-437F-8144-48C13219C152}">
      <dgm:prSet/>
      <dgm:spPr/>
      <dgm:t>
        <a:bodyPr/>
        <a:lstStyle/>
        <a:p>
          <a:endParaRPr lang="en-US"/>
        </a:p>
      </dgm:t>
    </dgm:pt>
    <dgm:pt modelId="{9E1F42A7-ED45-4EFC-9752-11B0221A502E}" type="pres">
      <dgm:prSet presAssocID="{44D3B209-140E-4CB9-BA54-1DB86AA6539D}" presName="Name0" presStyleCnt="0">
        <dgm:presLayoutVars>
          <dgm:chMax val="1"/>
          <dgm:dir/>
          <dgm:animLvl val="ctr"/>
          <dgm:resizeHandles val="exact"/>
        </dgm:presLayoutVars>
      </dgm:prSet>
      <dgm:spPr/>
    </dgm:pt>
    <dgm:pt modelId="{3C8404E8-D121-4587-990C-03751B087D48}" type="pres">
      <dgm:prSet presAssocID="{93AFBB2C-624C-4B47-8979-5395D21FDC44}" presName="centerShape" presStyleLbl="node0" presStyleIdx="0" presStyleCnt="1" custScaleX="122728" custScaleY="135049" custLinFactNeighborX="766" custLinFactNeighborY="-255"/>
      <dgm:spPr/>
    </dgm:pt>
    <dgm:pt modelId="{8B8EAC39-1433-4F22-B877-1BA21E681434}" type="pres">
      <dgm:prSet presAssocID="{6176D7D8-A6F2-467E-87B8-A936EB4C85AF}" presName="node" presStyleLbl="node1" presStyleIdx="0" presStyleCnt="4" custScaleX="142609" custScaleY="124888">
        <dgm:presLayoutVars>
          <dgm:bulletEnabled val="1"/>
        </dgm:presLayoutVars>
      </dgm:prSet>
      <dgm:spPr/>
    </dgm:pt>
    <dgm:pt modelId="{FE022571-991A-47C2-AF29-D6C028254DB9}" type="pres">
      <dgm:prSet presAssocID="{6176D7D8-A6F2-467E-87B8-A936EB4C85AF}" presName="dummy" presStyleCnt="0"/>
      <dgm:spPr/>
    </dgm:pt>
    <dgm:pt modelId="{56BA028B-80F1-425A-8241-56E029477F76}" type="pres">
      <dgm:prSet presAssocID="{41AA9036-8B7A-4E67-BB4E-F98A3988B953}" presName="sibTrans" presStyleLbl="sibTrans2D1" presStyleIdx="0" presStyleCnt="4"/>
      <dgm:spPr/>
    </dgm:pt>
    <dgm:pt modelId="{F4AB8B67-AD87-4622-9BEC-91131FD7BF22}" type="pres">
      <dgm:prSet presAssocID="{B62D572B-12A1-4405-A1AA-7F4F1CEB9E74}" presName="node" presStyleLbl="node1" presStyleIdx="1" presStyleCnt="4" custScaleX="159257" custScaleY="129091" custRadScaleRad="111587" custRadScaleInc="-12629">
        <dgm:presLayoutVars>
          <dgm:bulletEnabled val="1"/>
        </dgm:presLayoutVars>
      </dgm:prSet>
      <dgm:spPr/>
    </dgm:pt>
    <dgm:pt modelId="{110A393C-9C95-4640-9398-E8116F26FAD6}" type="pres">
      <dgm:prSet presAssocID="{B62D572B-12A1-4405-A1AA-7F4F1CEB9E74}" presName="dummy" presStyleCnt="0"/>
      <dgm:spPr/>
    </dgm:pt>
    <dgm:pt modelId="{C02F32D0-DD56-4456-B643-E96EA52F3E51}" type="pres">
      <dgm:prSet presAssocID="{0360C44E-CD92-4B17-AACA-9D2A65D29524}" presName="sibTrans" presStyleLbl="sibTrans2D1" presStyleIdx="1" presStyleCnt="4" custLinFactNeighborX="9563" custLinFactNeighborY="2549"/>
      <dgm:spPr/>
    </dgm:pt>
    <dgm:pt modelId="{DBB94916-264F-49D2-8C76-80A8275C15D5}" type="pres">
      <dgm:prSet presAssocID="{4E10822C-11B3-493A-8A95-C23CF17F2442}" presName="node" presStyleLbl="node1" presStyleIdx="2" presStyleCnt="4" custScaleX="144326" custScaleY="146405" custRadScaleRad="113472" custRadScaleInc="-3438">
        <dgm:presLayoutVars>
          <dgm:bulletEnabled val="1"/>
        </dgm:presLayoutVars>
      </dgm:prSet>
      <dgm:spPr/>
    </dgm:pt>
    <dgm:pt modelId="{A80FA1EC-2D71-43C8-866E-CF08A493D17E}" type="pres">
      <dgm:prSet presAssocID="{4E10822C-11B3-493A-8A95-C23CF17F2442}" presName="dummy" presStyleCnt="0"/>
      <dgm:spPr/>
    </dgm:pt>
    <dgm:pt modelId="{3011EECF-F552-4EAD-87D3-DEAE05142474}" type="pres">
      <dgm:prSet presAssocID="{B69D691F-4BCA-43E3-B425-7455564886BB}" presName="sibTrans" presStyleLbl="sibTrans2D1" presStyleIdx="2" presStyleCnt="4" custLinFactNeighborX="-5237" custLinFactNeighborY="3990"/>
      <dgm:spPr/>
    </dgm:pt>
    <dgm:pt modelId="{9D0F41C7-263B-405C-9711-956670B74A02}" type="pres">
      <dgm:prSet presAssocID="{27633D8D-0242-4178-9F26-6697FB69A05D}" presName="node" presStyleLbl="node1" presStyleIdx="3" presStyleCnt="4" custScaleX="164356" custScaleY="141731" custRadScaleRad="125238" custRadScaleInc="-1557">
        <dgm:presLayoutVars>
          <dgm:bulletEnabled val="1"/>
        </dgm:presLayoutVars>
      </dgm:prSet>
      <dgm:spPr/>
    </dgm:pt>
    <dgm:pt modelId="{2E55F4FB-1DA5-4419-B5FD-512C43FEA35F}" type="pres">
      <dgm:prSet presAssocID="{27633D8D-0242-4178-9F26-6697FB69A05D}" presName="dummy" presStyleCnt="0"/>
      <dgm:spPr/>
    </dgm:pt>
    <dgm:pt modelId="{5A32B46C-CEDF-4DD1-A467-481F61A26A16}" type="pres">
      <dgm:prSet presAssocID="{6348BFB9-39AF-4BB0-9DE9-CB0F1AB2BE5E}" presName="sibTrans" presStyleLbl="sibTrans2D1" presStyleIdx="3" presStyleCnt="4" custScaleX="112464" custScaleY="107959"/>
      <dgm:spPr/>
    </dgm:pt>
  </dgm:ptLst>
  <dgm:cxnLst>
    <dgm:cxn modelId="{F14F311E-4EC4-42C7-8E14-31D977DEC692}" type="presOf" srcId="{4E10822C-11B3-493A-8A95-C23CF17F2442}" destId="{DBB94916-264F-49D2-8C76-80A8275C15D5}" srcOrd="0" destOrd="0" presId="urn:microsoft.com/office/officeart/2005/8/layout/radial6"/>
    <dgm:cxn modelId="{A7BB6921-7A94-4196-A40C-7A54DDF0B5DC}" type="presOf" srcId="{6348BFB9-39AF-4BB0-9DE9-CB0F1AB2BE5E}" destId="{5A32B46C-CEDF-4DD1-A467-481F61A26A16}" srcOrd="0" destOrd="0" presId="urn:microsoft.com/office/officeart/2005/8/layout/radial6"/>
    <dgm:cxn modelId="{B1DE973B-1044-4092-8E6C-A80CEC986DCD}" srcId="{93AFBB2C-624C-4B47-8979-5395D21FDC44}" destId="{6176D7D8-A6F2-467E-87B8-A936EB4C85AF}" srcOrd="0" destOrd="0" parTransId="{1F01FD13-D6A4-420E-810B-AF56FC41B6B0}" sibTransId="{41AA9036-8B7A-4E67-BB4E-F98A3988B953}"/>
    <dgm:cxn modelId="{D8F3D73E-8EE1-4F85-859D-8F372DB7260A}" srcId="{44D3B209-140E-4CB9-BA54-1DB86AA6539D}" destId="{93AFBB2C-624C-4B47-8979-5395D21FDC44}" srcOrd="0" destOrd="0" parTransId="{A0878FA1-2740-42CC-BC38-9A1E8B1D6C3C}" sibTransId="{D22D8E3C-BD87-4807-8F0B-C50212F45F39}"/>
    <dgm:cxn modelId="{1D4C0142-709A-4A37-8FE8-984E8AD406A3}" type="presOf" srcId="{41AA9036-8B7A-4E67-BB4E-F98A3988B953}" destId="{56BA028B-80F1-425A-8241-56E029477F76}" srcOrd="0" destOrd="0" presId="urn:microsoft.com/office/officeart/2005/8/layout/radial6"/>
    <dgm:cxn modelId="{6B695264-0286-4F04-84F3-17529BE9A8B6}" type="presOf" srcId="{27633D8D-0242-4178-9F26-6697FB69A05D}" destId="{9D0F41C7-263B-405C-9711-956670B74A02}" srcOrd="0" destOrd="0" presId="urn:microsoft.com/office/officeart/2005/8/layout/radial6"/>
    <dgm:cxn modelId="{96C9E368-FE01-4FEB-934C-264D8839666D}" type="presOf" srcId="{B69D691F-4BCA-43E3-B425-7455564886BB}" destId="{3011EECF-F552-4EAD-87D3-DEAE05142474}" srcOrd="0" destOrd="0" presId="urn:microsoft.com/office/officeart/2005/8/layout/radial6"/>
    <dgm:cxn modelId="{4DAF4F6E-8ADF-4B2E-9972-06ADE8C51D6A}" type="presOf" srcId="{93AFBB2C-624C-4B47-8979-5395D21FDC44}" destId="{3C8404E8-D121-4587-990C-03751B087D48}" srcOrd="0" destOrd="0" presId="urn:microsoft.com/office/officeart/2005/8/layout/radial6"/>
    <dgm:cxn modelId="{A35E0273-0B1E-4177-944F-D7C50104D646}" srcId="{93AFBB2C-624C-4B47-8979-5395D21FDC44}" destId="{B62D572B-12A1-4405-A1AA-7F4F1CEB9E74}" srcOrd="1" destOrd="0" parTransId="{8044CEFF-E276-44E3-84C4-D3A9122A9A2D}" sibTransId="{0360C44E-CD92-4B17-AACA-9D2A65D29524}"/>
    <dgm:cxn modelId="{9A9D9B56-C11F-4340-B49B-704FD26B8D8F}" type="presOf" srcId="{44D3B209-140E-4CB9-BA54-1DB86AA6539D}" destId="{9E1F42A7-ED45-4EFC-9752-11B0221A502E}" srcOrd="0" destOrd="0" presId="urn:microsoft.com/office/officeart/2005/8/layout/radial6"/>
    <dgm:cxn modelId="{1A44CE7B-0D16-44E2-8DD2-C47727BF9A3F}" srcId="{93AFBB2C-624C-4B47-8979-5395D21FDC44}" destId="{4E10822C-11B3-493A-8A95-C23CF17F2442}" srcOrd="2" destOrd="0" parTransId="{AC3D56E2-27B3-418C-939F-E535A56C2357}" sibTransId="{B69D691F-4BCA-43E3-B425-7455564886BB}"/>
    <dgm:cxn modelId="{BAB8D89A-067E-4EB9-BF08-C43758CD60C1}" type="presOf" srcId="{0360C44E-CD92-4B17-AACA-9D2A65D29524}" destId="{C02F32D0-DD56-4456-B643-E96EA52F3E51}" srcOrd="0" destOrd="0" presId="urn:microsoft.com/office/officeart/2005/8/layout/radial6"/>
    <dgm:cxn modelId="{1993A2A5-FE60-4ABB-BE2D-0279BC0BAC41}" type="presOf" srcId="{B62D572B-12A1-4405-A1AA-7F4F1CEB9E74}" destId="{F4AB8B67-AD87-4622-9BEC-91131FD7BF22}" srcOrd="0" destOrd="0" presId="urn:microsoft.com/office/officeart/2005/8/layout/radial6"/>
    <dgm:cxn modelId="{DDF1A9AA-8B40-437F-8144-48C13219C152}" srcId="{93AFBB2C-624C-4B47-8979-5395D21FDC44}" destId="{27633D8D-0242-4178-9F26-6697FB69A05D}" srcOrd="3" destOrd="0" parTransId="{3CFB62DC-23FA-4C3C-AF68-7AE13AB90D26}" sibTransId="{6348BFB9-39AF-4BB0-9DE9-CB0F1AB2BE5E}"/>
    <dgm:cxn modelId="{285413D2-993C-4E01-B4E0-F090ECD1A36F}" type="presOf" srcId="{6176D7D8-A6F2-467E-87B8-A936EB4C85AF}" destId="{8B8EAC39-1433-4F22-B877-1BA21E681434}" srcOrd="0" destOrd="0" presId="urn:microsoft.com/office/officeart/2005/8/layout/radial6"/>
    <dgm:cxn modelId="{90108850-DCD8-4596-A7D8-B688C7E87B2F}" type="presParOf" srcId="{9E1F42A7-ED45-4EFC-9752-11B0221A502E}" destId="{3C8404E8-D121-4587-990C-03751B087D48}" srcOrd="0" destOrd="0" presId="urn:microsoft.com/office/officeart/2005/8/layout/radial6"/>
    <dgm:cxn modelId="{D224FDFD-3107-42DF-BB0A-06F2A43CA4F3}" type="presParOf" srcId="{9E1F42A7-ED45-4EFC-9752-11B0221A502E}" destId="{8B8EAC39-1433-4F22-B877-1BA21E681434}" srcOrd="1" destOrd="0" presId="urn:microsoft.com/office/officeart/2005/8/layout/radial6"/>
    <dgm:cxn modelId="{F42F1F05-EECF-4323-8F73-A97DC7678571}" type="presParOf" srcId="{9E1F42A7-ED45-4EFC-9752-11B0221A502E}" destId="{FE022571-991A-47C2-AF29-D6C028254DB9}" srcOrd="2" destOrd="0" presId="urn:microsoft.com/office/officeart/2005/8/layout/radial6"/>
    <dgm:cxn modelId="{ACB6C680-22CE-4506-9D19-36F23ABC58FE}" type="presParOf" srcId="{9E1F42A7-ED45-4EFC-9752-11B0221A502E}" destId="{56BA028B-80F1-425A-8241-56E029477F76}" srcOrd="3" destOrd="0" presId="urn:microsoft.com/office/officeart/2005/8/layout/radial6"/>
    <dgm:cxn modelId="{07D755C4-C5C7-4811-A306-6A0AEEBA33D6}" type="presParOf" srcId="{9E1F42A7-ED45-4EFC-9752-11B0221A502E}" destId="{F4AB8B67-AD87-4622-9BEC-91131FD7BF22}" srcOrd="4" destOrd="0" presId="urn:microsoft.com/office/officeart/2005/8/layout/radial6"/>
    <dgm:cxn modelId="{96C2B242-801D-4C8D-9DF6-470C72672991}" type="presParOf" srcId="{9E1F42A7-ED45-4EFC-9752-11B0221A502E}" destId="{110A393C-9C95-4640-9398-E8116F26FAD6}" srcOrd="5" destOrd="0" presId="urn:microsoft.com/office/officeart/2005/8/layout/radial6"/>
    <dgm:cxn modelId="{679E7CAF-55E9-4A31-A2F7-73CEDC2E07EA}" type="presParOf" srcId="{9E1F42A7-ED45-4EFC-9752-11B0221A502E}" destId="{C02F32D0-DD56-4456-B643-E96EA52F3E51}" srcOrd="6" destOrd="0" presId="urn:microsoft.com/office/officeart/2005/8/layout/radial6"/>
    <dgm:cxn modelId="{5CE1DA9D-D0A3-4C67-9104-76402FD319D8}" type="presParOf" srcId="{9E1F42A7-ED45-4EFC-9752-11B0221A502E}" destId="{DBB94916-264F-49D2-8C76-80A8275C15D5}" srcOrd="7" destOrd="0" presId="urn:microsoft.com/office/officeart/2005/8/layout/radial6"/>
    <dgm:cxn modelId="{DC8022A4-24FB-4D7A-8FFD-754B21011658}" type="presParOf" srcId="{9E1F42A7-ED45-4EFC-9752-11B0221A502E}" destId="{A80FA1EC-2D71-43C8-866E-CF08A493D17E}" srcOrd="8" destOrd="0" presId="urn:microsoft.com/office/officeart/2005/8/layout/radial6"/>
    <dgm:cxn modelId="{559A9325-6311-4391-8CCF-F20CCD012894}" type="presParOf" srcId="{9E1F42A7-ED45-4EFC-9752-11B0221A502E}" destId="{3011EECF-F552-4EAD-87D3-DEAE05142474}" srcOrd="9" destOrd="0" presId="urn:microsoft.com/office/officeart/2005/8/layout/radial6"/>
    <dgm:cxn modelId="{CAFC8A8E-0192-486A-9AD5-ECD2560C10A5}" type="presParOf" srcId="{9E1F42A7-ED45-4EFC-9752-11B0221A502E}" destId="{9D0F41C7-263B-405C-9711-956670B74A02}" srcOrd="10" destOrd="0" presId="urn:microsoft.com/office/officeart/2005/8/layout/radial6"/>
    <dgm:cxn modelId="{FAE551D2-D131-4F5C-A6FA-4CF09E268A53}" type="presParOf" srcId="{9E1F42A7-ED45-4EFC-9752-11B0221A502E}" destId="{2E55F4FB-1DA5-4419-B5FD-512C43FEA35F}" srcOrd="11" destOrd="0" presId="urn:microsoft.com/office/officeart/2005/8/layout/radial6"/>
    <dgm:cxn modelId="{581837AA-590B-469E-A50C-9D244E78F753}" type="presParOf" srcId="{9E1F42A7-ED45-4EFC-9752-11B0221A502E}" destId="{5A32B46C-CEDF-4DD1-A467-481F61A26A16}" srcOrd="12"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2B46C-CEDF-4DD1-A467-481F61A26A16}">
      <dsp:nvSpPr>
        <dsp:cNvPr id="0" name=""/>
        <dsp:cNvSpPr/>
      </dsp:nvSpPr>
      <dsp:spPr>
        <a:xfrm>
          <a:off x="780074" y="374508"/>
          <a:ext cx="4599035" cy="4414810"/>
        </a:xfrm>
        <a:prstGeom prst="blockArc">
          <a:avLst>
            <a:gd name="adj1" fmla="val 10757886"/>
            <a:gd name="adj2" fmla="val 16419644"/>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11EECF-F552-4EAD-87D3-DEAE05142474}">
      <dsp:nvSpPr>
        <dsp:cNvPr id="0" name=""/>
        <dsp:cNvSpPr/>
      </dsp:nvSpPr>
      <dsp:spPr>
        <a:xfrm>
          <a:off x="820868" y="711579"/>
          <a:ext cx="4089340" cy="4089340"/>
        </a:xfrm>
        <a:prstGeom prst="blockArc">
          <a:avLst>
            <a:gd name="adj1" fmla="val 5110127"/>
            <a:gd name="adj2" fmla="val 10777115"/>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2F32D0-DD56-4456-B643-E96EA52F3E51}">
      <dsp:nvSpPr>
        <dsp:cNvPr id="0" name=""/>
        <dsp:cNvSpPr/>
      </dsp:nvSpPr>
      <dsp:spPr>
        <a:xfrm>
          <a:off x="1686472" y="647684"/>
          <a:ext cx="4089340" cy="4089340"/>
        </a:xfrm>
        <a:prstGeom prst="blockArc">
          <a:avLst>
            <a:gd name="adj1" fmla="val 21342620"/>
            <a:gd name="adj2" fmla="val 5558706"/>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BA028B-80F1-425A-8241-56E029477F76}">
      <dsp:nvSpPr>
        <dsp:cNvPr id="0" name=""/>
        <dsp:cNvSpPr/>
      </dsp:nvSpPr>
      <dsp:spPr>
        <a:xfrm>
          <a:off x="1294929" y="536920"/>
          <a:ext cx="4089340" cy="4089340"/>
        </a:xfrm>
        <a:prstGeom prst="blockArc">
          <a:avLst>
            <a:gd name="adj1" fmla="val 15971790"/>
            <a:gd name="adj2" fmla="val 21353885"/>
            <a:gd name="adj3" fmla="val 4639"/>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404E8-D121-4587-990C-03751B087D48}">
      <dsp:nvSpPr>
        <dsp:cNvPr id="0" name=""/>
        <dsp:cNvSpPr/>
      </dsp:nvSpPr>
      <dsp:spPr>
        <a:xfrm>
          <a:off x="2082968" y="1305133"/>
          <a:ext cx="2309484" cy="254133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Evidence</a:t>
          </a:r>
        </a:p>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Based</a:t>
          </a:r>
        </a:p>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Approval</a:t>
          </a:r>
        </a:p>
      </dsp:txBody>
      <dsp:txXfrm>
        <a:off x="2421184" y="1677303"/>
        <a:ext cx="1633052" cy="1796999"/>
      </dsp:txXfrm>
    </dsp:sp>
    <dsp:sp modelId="{8B8EAC39-1433-4F22-B877-1BA21E681434}">
      <dsp:nvSpPr>
        <dsp:cNvPr id="0" name=""/>
        <dsp:cNvSpPr/>
      </dsp:nvSpPr>
      <dsp:spPr>
        <a:xfrm>
          <a:off x="2267851" y="-233805"/>
          <a:ext cx="1878522" cy="164509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Franklin Gothic Book" panose="020B0503020102020204" pitchFamily="34" charset="0"/>
            </a:rPr>
            <a:t>Lit </a:t>
          </a:r>
        </a:p>
        <a:p>
          <a:pPr marL="0" lvl="0" indent="0" algn="ctr" defTabSz="1066800">
            <a:lnSpc>
              <a:spcPct val="90000"/>
            </a:lnSpc>
            <a:spcBef>
              <a:spcPct val="0"/>
            </a:spcBef>
            <a:spcAft>
              <a:spcPct val="35000"/>
            </a:spcAft>
            <a:buNone/>
          </a:pPr>
          <a:r>
            <a:rPr lang="en-US" sz="2400" kern="1200" dirty="0">
              <a:latin typeface="Franklin Gothic Book" panose="020B0503020102020204" pitchFamily="34" charset="0"/>
            </a:rPr>
            <a:t>Review</a:t>
          </a:r>
        </a:p>
      </dsp:txBody>
      <dsp:txXfrm>
        <a:off x="2542954" y="7113"/>
        <a:ext cx="1328316" cy="1163255"/>
      </dsp:txXfrm>
    </dsp:sp>
    <dsp:sp modelId="{F4AB8B67-AD87-4622-9BEC-91131FD7BF22}">
      <dsp:nvSpPr>
        <dsp:cNvPr id="0" name=""/>
        <dsp:cNvSpPr/>
      </dsp:nvSpPr>
      <dsp:spPr>
        <a:xfrm>
          <a:off x="4282823" y="1588497"/>
          <a:ext cx="2097818" cy="170045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Delphi</a:t>
          </a:r>
        </a:p>
      </dsp:txBody>
      <dsp:txXfrm>
        <a:off x="4590041" y="1837523"/>
        <a:ext cx="1483382" cy="1202403"/>
      </dsp:txXfrm>
    </dsp:sp>
    <dsp:sp modelId="{DBB94916-264F-49D2-8C76-80A8275C15D5}">
      <dsp:nvSpPr>
        <dsp:cNvPr id="0" name=""/>
        <dsp:cNvSpPr/>
      </dsp:nvSpPr>
      <dsp:spPr>
        <a:xfrm>
          <a:off x="2297337" y="3618975"/>
          <a:ext cx="1901139" cy="1928525"/>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5-year</a:t>
          </a:r>
        </a:p>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Annual</a:t>
          </a:r>
        </a:p>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reports</a:t>
          </a:r>
        </a:p>
      </dsp:txBody>
      <dsp:txXfrm>
        <a:off x="2575752" y="3901401"/>
        <a:ext cx="1344309" cy="1363673"/>
      </dsp:txXfrm>
    </dsp:sp>
    <dsp:sp modelId="{9D0F41C7-263B-405C-9711-956670B74A02}">
      <dsp:nvSpPr>
        <dsp:cNvPr id="0" name=""/>
        <dsp:cNvSpPr/>
      </dsp:nvSpPr>
      <dsp:spPr>
        <a:xfrm>
          <a:off x="0" y="1672902"/>
          <a:ext cx="2164985" cy="186695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5-year</a:t>
          </a:r>
        </a:p>
        <a:p>
          <a:pPr marL="0" lvl="0" indent="0" algn="ctr" defTabSz="1244600">
            <a:lnSpc>
              <a:spcPct val="90000"/>
            </a:lnSpc>
            <a:spcBef>
              <a:spcPct val="0"/>
            </a:spcBef>
            <a:spcAft>
              <a:spcPct val="35000"/>
            </a:spcAft>
            <a:buNone/>
          </a:pPr>
          <a:r>
            <a:rPr lang="en-US" sz="2800" kern="1200" dirty="0">
              <a:latin typeface="Franklin Gothic Book" panose="020B0503020102020204" pitchFamily="34" charset="0"/>
            </a:rPr>
            <a:t>Site visits</a:t>
          </a:r>
        </a:p>
      </dsp:txBody>
      <dsp:txXfrm>
        <a:off x="317055" y="1946311"/>
        <a:ext cx="1530875" cy="13201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19:46:16.933"/>
    </inkml:context>
    <inkml:brush xml:id="br0">
      <inkml:brushProperty name="width" value="0.05" units="cm"/>
      <inkml:brushProperty name="height" value="0.05" units="cm"/>
      <inkml:brushProperty name="color" value="#E71224"/>
    </inkml:brush>
  </inkml:definitions>
  <inkml:trace contextRef="#ctx0" brushRef="#br0">3818 59 24575,'-1'-1'0,"1"-1"0,-1 1 0,1-1 0,-1 1 0,0-1 0,0 1 0,0 0 0,0-1 0,0 1 0,0 0 0,0 0 0,0 0 0,0 0 0,0 0 0,-1 0 0,1 0 0,0 0 0,-1 1 0,1-1 0,-1 0 0,1 1 0,-1-1 0,1 1 0,-3-1 0,-44-10 0,43 10 0,-96-11 0,0 4 0,-137 7 0,124 3 0,-18-2 0,-920 39 0,916-24 0,1 7 0,1 5 0,1 6 0,2 6 0,-211 93 0,147-28 0,-298 211 0,449-284 0,-71 64 0,99-80 0,1 2 0,0-1 0,2 2 0,0 0 0,0 0 0,2 2 0,-11 21 0,18-28 0,0 0 0,0 0 0,1 0 0,1 1 0,0-1 0,0 19 0,6 88 0,-1-81 0,0-3 0,2 0 0,2-1 0,1 0 0,2 0 0,1-1 0,2 0 0,1-1 0,2-1 0,1 0 0,1-1 0,2-1 0,34 41 0,4-5 0,3-4 0,2-1 0,3-4 0,73 50 0,199 98 0,-218-137 0,21 8 8,206 78-1,156 25-165,-253-93-259,836 277 277,25-90 168,297-109 308,7-141 0,-1362-25-336,-1-3 0,0-2 0,0-2 0,-1-2 0,0-3 0,55-23 0,-47 12 0,-2-3 0,0-2 0,-2-3 0,83-65 0,-84 56 0,437-363 0,-464 380 0,0-1 0,-2-1 0,-1-2 0,-2 0 0,0-2 0,-2 0 0,-2-1 0,0-1 0,-3-1 0,0 0 0,-3-1 0,0-1 0,-3 0 0,-1 0 0,-1-1 0,-2 1 0,0-44 0,20-374 0,5-228 0,-30 673 0,0 1 0,-1-1 0,0 0 0,0 1 0,-1-1 0,0 1 0,0 0 0,-6-14 0,5 18 0,1-1 0,-1 1 0,0 1 0,0-1 0,-1 0 0,1 1 0,-1-1 0,1 1 0,-1 0 0,0 1 0,0-1 0,-1 1 0,1-1 0,0 1 0,-1 0 0,0 1 0,-4-2 0,-36-14 0,1-2 0,1-2 0,-62-40 0,54 29 0,-95-41 0,-122-39 0,-306-108 0,-298 2 0,762 197 0,-57-13 0,-294-20 0,-334 52 0,388 5 0,145-23 0,185 12 0,-145-31 0,153 23 0,-114-10 0,82 18-682,-125-24-1,193 25-6143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50.522"/>
    </inkml:context>
    <inkml:brush xml:id="br0">
      <inkml:brushProperty name="width" value="0.05" units="cm"/>
      <inkml:brushProperty name="height" value="0.05" units="cm"/>
      <inkml:brushProperty name="color" value="#E71224"/>
    </inkml:brush>
  </inkml:definitions>
  <inkml:trace contextRef="#ctx0" brushRef="#br0">0 3 24575,'108'-2'0,"117"4"0,-214 0-170,0-1-1,0 2 0,-1-1 1,1 2-1,-1-1 0,0 1 1,15 9-1,-7-4-6655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53.188"/>
    </inkml:context>
    <inkml:brush xml:id="br0">
      <inkml:brushProperty name="width" value="0.05" units="cm"/>
      <inkml:brushProperty name="height" value="0.05" units="cm"/>
      <inkml:brushProperty name="color" value="#E71224"/>
    </inkml:brush>
  </inkml:definitions>
  <inkml:trace contextRef="#ctx0" brushRef="#br0">113 1 24575,'-4'4'0,"1"0"0,1 0 0,-1 0 0,1 0 0,0 1 0,-1-1 0,2 1 0,-1 0 0,1-1 0,0 1 0,0 0 0,-1 7 0,-1 66 0,3-57 0,0-14 0,0 44 0,-2 1 0,-11 62 0,-28 162 0,29-186 0,6-52 0,-2 55 0,7-84 0,1-1 0,0 1 0,1-1 0,0 0 0,0 0 0,5 16 0,-5-22 0,1 1 0,-1-1 0,1 1 0,-1-1 0,1 0 0,0 0 0,0 0 0,0 0 0,1 0 0,-1 0 0,0 0 0,1-1 0,-1 1 0,1-1 0,-1 0 0,1 1 0,0-1 0,-1-1 0,1 1 0,0 0 0,0-1 0,0 1 0,3-1 0,12 2 0,0-1 0,0-1 0,0-1 0,0 0 0,0-1 0,0-1 0,-1-1 0,1 0 0,-1-2 0,0 0 0,-1 0 0,1-2 0,19-12 0,-10 4 0,-1-1 0,-1-1 0,-1-1 0,0-2 0,-1 0 0,-2-1 0,22-29 0,-11 10 0,-12 18 0,-1-2 0,16-27 0,11-22 0,-31 54 0,-1 0 0,-1-1 0,-1-1 0,11-30 0,-16 32-273,-1-1 0,-1 0 0,-1 0 0,1-22 0,-3 17-6553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55.678"/>
    </inkml:context>
    <inkml:brush xml:id="br0">
      <inkml:brushProperty name="width" value="0.05" units="cm"/>
      <inkml:brushProperty name="height" value="0.05" units="cm"/>
      <inkml:brushProperty name="color" value="#E71224"/>
    </inkml:brush>
  </inkml:definitions>
  <inkml:trace contextRef="#ctx0" brushRef="#br0">1317 130 24575,'-13'-1'0,"1"-1"0,0-1 0,0 0 0,1-1 0,-1 0 0,1-1 0,0 0 0,0-1 0,0 0 0,-13-10 0,-48-23 0,50 32 0,0 2 0,-1 1 0,0 0 0,0 2 0,0 1 0,-1 0 0,-41 6 0,-8-2 0,48-4 0,0 0 0,0-2 0,-38-9 0,54 11 0,0 0 0,0 1 0,1 0 0,-1 0 0,0 1 0,0 0 0,1 1 0,-1-1 0,0 2 0,1-1 0,0 1 0,0 1 0,0-1 0,0 1 0,0 1 0,1-1 0,0 2 0,-8 5 0,-16 15 0,1 1 0,-43 51 0,47-49 0,-11 17 0,1 1 0,-46 83 0,49-74 0,-72 91 0,98-137 0,0-1 0,1 1 0,0 1 0,-5 10 0,9-16 0,0 0 0,0-1 0,0 1 0,1 0 0,-1 0 0,1 0 0,1 0 0,-1 0 0,1 0 0,-1 0 0,2 8 0,0-10 0,0-1 0,1 0 0,-1 0 0,1 1 0,-1-1 0,1 0 0,0 0 0,0 0 0,0-1 0,0 1 0,0 0 0,1-1 0,-1 1 0,0-1 0,1 0 0,-1 0 0,1 0 0,3 1 0,49 13 0,-55-15 0,52 7 0,-1-3 0,1-1 0,71-7 0,-11 1 0,-32 2 0,91 3 0,-148 2-1365,-5 2-5461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57.360"/>
    </inkml:context>
    <inkml:brush xml:id="br0">
      <inkml:brushProperty name="width" value="0.05" units="cm"/>
      <inkml:brushProperty name="height" value="0.05" units="cm"/>
      <inkml:brushProperty name="color" value="#E71224"/>
    </inkml:brush>
  </inkml:definitions>
  <inkml:trace contextRef="#ctx0" brushRef="#br0">0 0 24575,'27'2'0,"-1"2"0,0 0 0,0 2 0,38 13 0,-6-2 0,-34-9-100,-1 1-1,-1 2 0,1 0 0,40 28 1,-42-25-762,-3-2-5964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1:10.608"/>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2984 279 24575,'0'0'0,"-4"-5"0,-14-2 0,-10-4 0,-5 1 0,-2 1 0,-22-4 0,-10-2 0,-16-5 0,-5 3 0,-4-3 0,1 5 0,1-3 0,8 4 0,2-1 0,6 2 0,6 3 0,6-2 0,3 3 0,8 1 0,-9-3 0,5 3 0,0 0 0,6 3 0,1 2 0,-1 1 0,-7 1 0,-12 1 0,-1 1 0,-1-1 0,2 0 0,10 1 0,2-1 0,4 0 0,5 6 0,7 5 0,-13 6 0,4 4 0,-14 15 0,-1 2 0,5 8 0,1-8 0,1 3 0,8-4 0,0 4 0,6 3 0,5-3 0,4 4 0,8-4 0,3-2 0,1 2 0,5-4 0,0-1 0,-2 2 0,3 4 0,-2 5 0,-1-3 0,3 2 0,-3 3 0,5 2 0,-3-10 0,4-4 0,3 1 0,4-4 0,-4-1 0,3 4 0,0-2 0,3 5 0,1 4 0,1-2 0,2-3 0,0-2 0,0-4 0,0 3 0,1 5 0,-1-2 0,0 4 0,6 3 0,5-2 0,6 2 0,5-3 0,3-4 0,7 2 0,8-3 0,0 3 0,4-3 0,9 9 0,9-1 0,8 2 0,0-4 0,32 19 0,4-4 0,12 2 0,-7-6 0,-1-2 0,-2-1 0,-5-11 0,-12 0 0,-15-10 0,-6-4 0,-1-7 0,-4 4 0,19 1 0,4-5 0,3-4 0,6 1 0,15-5 0,5 2 0,-3-2 0,-1-3 0,4-4 0,-6-1 0,-6-2 0,-7-2 0,-12 0 0,-10 0 0,-8-1 0,-12 0 0,0-10 0,-7-6 0,-6-6 0,6-8 0,1-9 0,-3 0 0,7-5 0,-5-4 0,2 4 0,-5-3 0,-4 5 0,-6-2 0,-3-2 0,-3 3 0,-2 4 0,-1 4 0,-6 3 0,0 3 0,-6 2 0,2 0 0,1 1 0,-3 0 0,2 0 0,-3 0 0,2 0 0,-3 0 0,3-1 0,-4 1 0,3-1 0,-3 1 0,-2-7 0,-4 1 0,-2 0 0,-2 0 0,-1-3 0,-1 1 0,-1 0 0,1 2 0,-1 2 0,1 2 0,0 0 0,-1 1 0,1-5 0,-5 0 0,-1-5 0,-5 0 0,-5-9 0,2 1 0,-4-3 0,-3 4 0,4 4 0,3 4 0,-1 4 0,4 3 0,-3 7 0,2 1 0,-2 1 0,-3 4 0,1-1 0,-1-1 0,-8-2 0,2-8 0,-7-2 0,5-2 0,-1 1 0,1 1 0,-6 1 0,-1 6 0,-1 2 0,7-1 0,1 6 0,1-7 0,0 4 0,-1-2 0,0 5 0,-2-1 0,0 4 0,5-2 0,0 3 0,0-2 0,-1 3 0,4-3 0,-1 3 0,0 3 0,3-3 0,-2 2 0,-1 3 0,-2-4 0,4-4 0,-2 2 0,-1 3 0,-2 2 0,4-3 0,-1 2 0,-1 2 0,-2 2 0,4-3 0,-1 0 0,-1 2 0,-2 2 0,-1 1 0,-2 1 0,4-4 0,1 0 0,4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3:07.621"/>
    </inkml:context>
    <inkml:brush xml:id="br0">
      <inkml:brushProperty name="width" value="0.05" units="cm"/>
      <inkml:brushProperty name="height" value="0.05" units="cm"/>
      <inkml:brushProperty name="color" value="#E71224"/>
    </inkml:brush>
  </inkml:definitions>
  <inkml:trace contextRef="#ctx0" brushRef="#br0">4229 165 24575,'-6'-3'0,"0"0"0,1 0 0,-1 0 0,0 1 0,0 0 0,0 0 0,-1 0 0,1 1 0,0 0 0,-1 0 0,1 0 0,0 1 0,-10 1 0,-2-2 0,-447-59 0,75 6 0,-704 27 0,282 96 0,693-52 0,1 6 0,1 4 0,-133 50 0,192-55 0,1 3 0,1 2 0,-94 62 0,125-69 0,0 2 0,2 1 0,0 0 0,2 2 0,-36 53 0,-71 149 0,103-170 0,3 1 0,2 1 0,-17 91 0,26-82 0,4 0 0,2 0 0,6 108 0,1-69 0,0-54 0,2-1 0,2 0 0,3 0 0,2-1 0,29 84 0,-11-59 0,4-1 0,82 135 0,-73-137 0,-28-46 0,1-1 0,1-1 0,1-1 0,27 30 0,56 55 0,-42-45 0,83 73 0,-92-97 0,95 62 0,163 68 0,-147-83 0,-12-7 0,4-6 0,4-7 0,1-7 0,4-7 0,204 40 0,-263-77 0,166 4 0,108-23 0,-162 0 0,-67 4 0,189-9 0,-289 1 0,-1-2 0,-1-2 0,1-2 0,-2-2 0,67-32 0,-45 13 0,-1-2 0,106-81 0,-135 87 0,-1-1 0,-2-2 0,-1-1 0,49-70 0,87-167 0,-154 247 0,52-96 0,-4-3 0,67-194 0,-60 67 0,-29 59 0,-18 67 0,-10 45 0,-5-2 0,-2 1 0,-12-147 0,3 182 0,-2 0 0,-2 0 0,-2 1 0,-2 0 0,-2 1 0,-2 0 0,-26-52 0,12 40 0,-1 1 0,-3 1 0,-2 2 0,-76-81 0,-107-74 0,90 116 0,58 43 0,46 33 0,0 2 0,0 1 0,-1 0 0,0 2 0,-1 1 0,0 2 0,-28-4 0,2-2 0,-139-25 0,152 31-12,-1 2-1,1 1 0,-75 5 0,32 0-1301,60-2-5512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9:34.816"/>
    </inkml:context>
    <inkml:brush xml:id="br0">
      <inkml:brushProperty name="width" value="0.05" units="cm"/>
      <inkml:brushProperty name="height" value="0.05" units="cm"/>
      <inkml:brushProperty name="color" value="#AB008B"/>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9:35.348"/>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9:35.997"/>
    </inkml:context>
    <inkml:brush xml:id="br0">
      <inkml:brushProperty name="width" value="0.05" units="cm"/>
      <inkml:brushProperty name="height" value="0.05" units="cm"/>
      <inkml:brushProperty name="color" value="#AB008B"/>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9:36.598"/>
    </inkml:context>
    <inkml:brush xml:id="br0">
      <inkml:brushProperty name="width" value="0.05" units="cm"/>
      <inkml:brushProperty name="height" value="0.05" units="cm"/>
      <inkml:brushProperty name="color" value="#AB008B"/>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9:44.451"/>
    </inkml:context>
    <inkml:brush xml:id="br0">
      <inkml:brushProperty name="width" value="0.05" units="cm"/>
      <inkml:brushProperty name="height" value="0.05" units="cm"/>
      <inkml:brushProperty name="color" value="#AB008B"/>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08:04.248"/>
    </inkml:context>
    <inkml:brush xml:id="br0">
      <inkml:brushProperty name="width" value="0.05" units="cm"/>
      <inkml:brushProperty name="height" value="0.05" units="cm"/>
      <inkml:brushProperty name="color" value="#AB008B"/>
    </inkml:brush>
  </inkml:definitions>
  <inkml:trace contextRef="#ctx0" brushRef="#br0">1582 607 24575,'-64'0'0,"0"4"0,1 2 0,-1 3 0,2 2 0,-1 4 0,-107 39 0,96-25 0,2 3 0,1 3 0,-115 77 0,114-62 0,2 3 0,2 4 0,3 2 0,3 3 0,-89 114 0,131-148 0,1 1 0,1 0 0,-27 65 0,36-71 0,2 0 0,1 1 0,0 0 0,2 1 0,1-1 0,0 36 0,3-3 0,2-1 0,3 0 0,12 57 0,-10-83 0,0-2 0,2 1 0,2-1 0,0-1 0,2 0 0,1 0 0,26 37 0,-5-17 0,2-2 0,2-2 0,1-1 0,2-3 0,2-1 0,2-2 0,1-2 0,2-2 0,1-3 0,1-1 0,1-3 0,83 28 0,49 4 0,193 34 0,196 10 0,-558-99 0,641 70 0,-275-36 0,-131-15 0,496-21 0,-420-29 0,329-72 0,-274 39 0,144-32 0,-481 83 0,1-2 0,-1-2 0,-1-2 0,-1-2 0,-1-2 0,0-2 0,59-44 0,70-65 0,154-157 0,-233 196 0,-5-3 0,-3-4 0,71-115 0,-45 41 0,-7-4 0,-8-5 0,117-324 0,-207 497 0,3-12 0,0 0 0,-1-1 0,4-32 0,-9 48 0,-1 1 0,0-1 0,0 1 0,-1-1 0,0 0 0,0 1 0,0-1 0,-1 1 0,0-1 0,0 1 0,-1 0 0,1 0 0,-1 0 0,-1 0 0,1 1 0,-6-8 0,-10-5 0,-1 0 0,0 0 0,-2 2 0,0 1 0,0 1 0,-1 0 0,-33-13 0,8 3 0,12 6 0,-1 3 0,0 1 0,-1 1 0,-66-12 0,-163-12 0,180 28 0,-1014-112 0,-3 56 0,1051 64 0,-696 1 0,685 5 0,0 3 0,-122 31 0,-121 58 0,169-51 0,-77 30 0,-136 39 0,262-90 0,2 4 0,-117 55 0,135-57 0,-134 36 0,59-22 0,80-13 0,54-22 0,-1-1 0,0 0 0,-1-1 0,1 0 0,-1 0 0,-16 1 0,2-2-1365,3-2-5461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46.023"/>
    </inkml:context>
    <inkml:brush xml:id="br0">
      <inkml:brushProperty name="width" value="0.05" units="cm"/>
      <inkml:brushProperty name="height" value="0.05" units="cm"/>
      <inkml:brushProperty name="color" value="#E71224"/>
    </inkml:brush>
  </inkml:definitions>
  <inkml:trace contextRef="#ctx0" brushRef="#br0">926 145 24575,'-7'-1'0,"1"0"0,0-1 0,0 0 0,0-1 0,0 1 0,0-1 0,0 0 0,1-1 0,-10-6 0,-13-7 0,-32-18 0,-20-9 0,60 39 0,-1 0 0,1 2 0,-1 0 0,1 2 0,-1 0 0,0 1 0,1 1 0,-1 1 0,-27 7 0,39-7 0,0 1 0,0 0 0,0 0 0,0 1 0,1 0 0,0 1 0,0 0 0,0 0 0,0 1 0,1-1 0,0 2 0,0-1 0,1 1 0,0 0 0,-7 10 0,8-10 0,1-1 0,0 1 0,0 0 0,1 1 0,0-1 0,0 1 0,0-1 0,1 1 0,0 0 0,1 0 0,0 0 0,0 0 0,1 0 0,0 0 0,0 0 0,0 0 0,1 0 0,3 9 0,-3-12 0,1 0 0,0 0 0,1 0 0,-1-1 0,1 1 0,0-1 0,0 1 0,0-1 0,1 0 0,-1 0 0,1-1 0,0 1 0,0-1 0,7 5 0,7 3 0,1-1 0,29 11 0,-31-14 0,0 0 0,24 16 0,-14-1 0,-2 2 0,0 0 0,-2 2 0,0 1 0,-2 0 0,25 44 0,-15-25 0,-21-29 0,-1 1 0,-1 0 0,-1 0 0,0 1 0,-1 0 0,-2 1 0,1-1 0,-2 1 0,-1 0 0,-1-1 0,0 1 0,-3 31 0,0-43 0,1-1 0,-1 1 0,0-1 0,-1 1 0,0-1 0,0 0 0,0 0 0,-1 0 0,0-1 0,-1 1 0,1-1 0,-1 0 0,0 0 0,-1 0 0,1-1 0,-1 0 0,0 0 0,-11 6 0,-11 6 0,0-2 0,-1 0 0,-33 10 0,57-23 0,-11 4 0,0-2 0,0 0 0,0-1 0,0 0 0,-33 0 0,-83-9 0,118 4 0,0-1 0,0 0 0,0 0 0,0-2 0,0 1 0,1-2 0,0 0 0,0 0 0,1-2 0,-1 1 0,-19-18 0,23 18 0,1-1 0,0 0 0,0 0 0,1-1 0,0 0 0,1-1 0,0 1 0,0-1 0,1 0 0,0-1 0,1 1 0,0-1 0,1 0 0,0 0 0,-2-17 0,-3-21-1365,2 30-5461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9T20:10:48.813"/>
    </inkml:context>
    <inkml:brush xml:id="br0">
      <inkml:brushProperty name="width" value="0.05" units="cm"/>
      <inkml:brushProperty name="height" value="0.05" units="cm"/>
      <inkml:brushProperty name="color" value="#E71224"/>
    </inkml:brush>
  </inkml:definitions>
  <inkml:trace contextRef="#ctx0" brushRef="#br0">1 972 24575,'1'-8'0,"1"0"0,0 0 0,0 0 0,1 1 0,0-1 0,6-11 0,1-5 0,16-39 0,49-85 0,-59 124 0,30-36 0,-9 13 0,6-10 0,41-62 0,-2-14 0,21-28 0,-84 133 0,-16 23 0,1 0 0,-1 1 0,1-1 0,0 1 0,1-1 0,7-5 0,-11 9 0,0 1 0,-1-1 0,1 1 0,0 0 0,-1-1 0,1 1 0,0 0 0,-1 0 0,1 0 0,0 0 0,0-1 0,-1 1 0,1 0 0,0 0 0,-1 0 0,1 0 0,0 1 0,0-1 0,-1 0 0,1 0 0,0 0 0,-1 0 0,2 1 0,0 0 0,-1 1 0,0-1 0,0 0 0,0 1 0,0-1 0,0 0 0,0 1 0,0-1 0,0 1 0,-1-1 0,1 1 0,-1 0 0,1-1 0,0 4 0,4 24 0,-1 1 0,-2-1 0,-1 1 0,-3 39 0,0-39 0,2 0 0,1 0 0,1-1 0,8 43 0,-2-28 0,-3 0 0,-1 0 0,-3 1 0,-5 59 0,1 1 0,6 35 0,-6 150 0,-2-267-1365,-1-5-5461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18D222-C820-BD46-BE20-7BAB42ED2C0F}"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7A519-752F-D448-99AA-A29323FC4143}" type="slidenum">
              <a:rPr lang="en-US" smtClean="0"/>
              <a:t>‹#›</a:t>
            </a:fld>
            <a:endParaRPr lang="en-US"/>
          </a:p>
        </p:txBody>
      </p:sp>
    </p:spTree>
    <p:extLst>
      <p:ext uri="{BB962C8B-B14F-4D97-AF65-F5344CB8AC3E}">
        <p14:creationId xmlns:p14="http://schemas.microsoft.com/office/powerpoint/2010/main" val="257272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provide you with an orientation for the annual report that we’ll be sending you this year.  It is a little different from previous ones because we are collaborating with NCSBN to create the first ever national nursing education database.  Many BONs are participating, and each year NCSBN will release an aggregate statistical analysis of the results.  The NCSBN Regulatory Guidelines will be updated accordingly.  This is very exciting for nursing!</a:t>
            </a:r>
          </a:p>
        </p:txBody>
      </p:sp>
      <p:sp>
        <p:nvSpPr>
          <p:cNvPr id="4" name="Slide Number Placeholder 3"/>
          <p:cNvSpPr>
            <a:spLocks noGrp="1"/>
          </p:cNvSpPr>
          <p:nvPr>
            <p:ph type="sldNum" sz="quarter" idx="5"/>
          </p:nvPr>
        </p:nvSpPr>
        <p:spPr/>
        <p:txBody>
          <a:bodyPr/>
          <a:lstStyle/>
          <a:p>
            <a:fld id="{4767A519-752F-D448-99AA-A29323FC4143}" type="slidenum">
              <a:rPr lang="en-US" smtClean="0"/>
              <a:t>1</a:t>
            </a:fld>
            <a:endParaRPr lang="en-US"/>
          </a:p>
        </p:txBody>
      </p:sp>
    </p:spTree>
    <p:extLst>
      <p:ext uri="{BB962C8B-B14F-4D97-AF65-F5344CB8AC3E}">
        <p14:creationId xmlns:p14="http://schemas.microsoft.com/office/powerpoint/2010/main" val="427921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questions will look like when you receive it.</a:t>
            </a:r>
          </a:p>
        </p:txBody>
      </p:sp>
      <p:sp>
        <p:nvSpPr>
          <p:cNvPr id="4" name="Slide Number Placeholder 3"/>
          <p:cNvSpPr>
            <a:spLocks noGrp="1"/>
          </p:cNvSpPr>
          <p:nvPr>
            <p:ph type="sldNum" sz="quarter" idx="5"/>
          </p:nvPr>
        </p:nvSpPr>
        <p:spPr/>
        <p:txBody>
          <a:bodyPr/>
          <a:lstStyle/>
          <a:p>
            <a:fld id="{4767A519-752F-D448-99AA-A29323FC4143}" type="slidenum">
              <a:rPr lang="en-US" smtClean="0"/>
              <a:t>10</a:t>
            </a:fld>
            <a:endParaRPr lang="en-US"/>
          </a:p>
        </p:txBody>
      </p:sp>
    </p:spTree>
    <p:extLst>
      <p:ext uri="{BB962C8B-B14F-4D97-AF65-F5344CB8AC3E}">
        <p14:creationId xmlns:p14="http://schemas.microsoft.com/office/powerpoint/2010/main" val="3898619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questions will look like when you reach the KSBN section.  (after CORE and COVID-19 questions)</a:t>
            </a:r>
          </a:p>
        </p:txBody>
      </p:sp>
      <p:sp>
        <p:nvSpPr>
          <p:cNvPr id="4" name="Slide Number Placeholder 3"/>
          <p:cNvSpPr>
            <a:spLocks noGrp="1"/>
          </p:cNvSpPr>
          <p:nvPr>
            <p:ph type="sldNum" sz="quarter" idx="5"/>
          </p:nvPr>
        </p:nvSpPr>
        <p:spPr/>
        <p:txBody>
          <a:bodyPr/>
          <a:lstStyle/>
          <a:p>
            <a:fld id="{4767A519-752F-D448-99AA-A29323FC4143}" type="slidenum">
              <a:rPr lang="en-US" smtClean="0"/>
              <a:t>11</a:t>
            </a:fld>
            <a:endParaRPr lang="en-US"/>
          </a:p>
        </p:txBody>
      </p:sp>
    </p:spTree>
    <p:extLst>
      <p:ext uri="{BB962C8B-B14F-4D97-AF65-F5344CB8AC3E}">
        <p14:creationId xmlns:p14="http://schemas.microsoft.com/office/powerpoint/2010/main" val="305064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KSBN questions may / will require an attachment.  If you go to the “Choose File” button, you can upload a list of your own..  </a:t>
            </a:r>
          </a:p>
        </p:txBody>
      </p:sp>
      <p:sp>
        <p:nvSpPr>
          <p:cNvPr id="4" name="Slide Number Placeholder 3"/>
          <p:cNvSpPr>
            <a:spLocks noGrp="1"/>
          </p:cNvSpPr>
          <p:nvPr>
            <p:ph type="sldNum" sz="quarter" idx="5"/>
          </p:nvPr>
        </p:nvSpPr>
        <p:spPr/>
        <p:txBody>
          <a:bodyPr/>
          <a:lstStyle/>
          <a:p>
            <a:fld id="{4767A519-752F-D448-99AA-A29323FC4143}" type="slidenum">
              <a:rPr lang="en-US" smtClean="0"/>
              <a:t>12</a:t>
            </a:fld>
            <a:endParaRPr lang="en-US"/>
          </a:p>
        </p:txBody>
      </p:sp>
    </p:spTree>
    <p:extLst>
      <p:ext uri="{BB962C8B-B14F-4D97-AF65-F5344CB8AC3E}">
        <p14:creationId xmlns:p14="http://schemas.microsoft.com/office/powerpoint/2010/main" val="386268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KSBN questions will require an attachment.  These are four questions where lists are needed….faculty, nursing courses, facilities, preceptors.  There are Excel templates for these lists </a:t>
            </a:r>
            <a:r>
              <a:rPr lang="en-US" dirty="0">
                <a:solidFill>
                  <a:srgbClr val="C00000"/>
                </a:solidFill>
              </a:rPr>
              <a:t>if you choose </a:t>
            </a:r>
            <a:r>
              <a:rPr lang="en-US" dirty="0"/>
              <a:t>to use them </a:t>
            </a:r>
            <a:r>
              <a:rPr lang="en-US" dirty="0">
                <a:solidFill>
                  <a:srgbClr val="C00000"/>
                </a:solidFill>
              </a:rPr>
              <a:t>– IT IS NOT REQUIRED</a:t>
            </a:r>
            <a:r>
              <a:rPr lang="en-US" dirty="0"/>
              <a:t>.  If you already have documents with the required information included, you may use that document and attach.  </a:t>
            </a:r>
          </a:p>
        </p:txBody>
      </p:sp>
      <p:sp>
        <p:nvSpPr>
          <p:cNvPr id="4" name="Slide Number Placeholder 3"/>
          <p:cNvSpPr>
            <a:spLocks noGrp="1"/>
          </p:cNvSpPr>
          <p:nvPr>
            <p:ph type="sldNum" sz="quarter" idx="5"/>
          </p:nvPr>
        </p:nvSpPr>
        <p:spPr/>
        <p:txBody>
          <a:bodyPr/>
          <a:lstStyle/>
          <a:p>
            <a:fld id="{4767A519-752F-D448-99AA-A29323FC4143}" type="slidenum">
              <a:rPr lang="en-US" smtClean="0"/>
              <a:t>13</a:t>
            </a:fld>
            <a:endParaRPr lang="en-US"/>
          </a:p>
        </p:txBody>
      </p:sp>
    </p:spTree>
    <p:extLst>
      <p:ext uri="{BB962C8B-B14F-4D97-AF65-F5344CB8AC3E}">
        <p14:creationId xmlns:p14="http://schemas.microsoft.com/office/powerpoint/2010/main" val="58207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it will look like at the end of the undergraduate section where the Graduate Program survey questions begin.</a:t>
            </a:r>
          </a:p>
        </p:txBody>
      </p:sp>
      <p:sp>
        <p:nvSpPr>
          <p:cNvPr id="4" name="Slide Number Placeholder 3"/>
          <p:cNvSpPr>
            <a:spLocks noGrp="1"/>
          </p:cNvSpPr>
          <p:nvPr>
            <p:ph type="sldNum" sz="quarter" idx="5"/>
          </p:nvPr>
        </p:nvSpPr>
        <p:spPr/>
        <p:txBody>
          <a:bodyPr/>
          <a:lstStyle/>
          <a:p>
            <a:fld id="{4767A519-752F-D448-99AA-A29323FC4143}" type="slidenum">
              <a:rPr lang="en-US" smtClean="0"/>
              <a:t>14</a:t>
            </a:fld>
            <a:endParaRPr lang="en-US"/>
          </a:p>
        </p:txBody>
      </p:sp>
    </p:spTree>
    <p:extLst>
      <p:ext uri="{BB962C8B-B14F-4D97-AF65-F5344CB8AC3E}">
        <p14:creationId xmlns:p14="http://schemas.microsoft.com/office/powerpoint/2010/main" val="552864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how you’ve answered the questions and download your report before you actually submit it.  Next, we will show you some screen shots of downloading your report and then submitting your survey.</a:t>
            </a:r>
          </a:p>
        </p:txBody>
      </p:sp>
      <p:sp>
        <p:nvSpPr>
          <p:cNvPr id="4" name="Slide Number Placeholder 3"/>
          <p:cNvSpPr>
            <a:spLocks noGrp="1"/>
          </p:cNvSpPr>
          <p:nvPr>
            <p:ph type="sldNum" sz="quarter" idx="5"/>
          </p:nvPr>
        </p:nvSpPr>
        <p:spPr/>
        <p:txBody>
          <a:bodyPr/>
          <a:lstStyle/>
          <a:p>
            <a:fld id="{4767A519-752F-D448-99AA-A29323FC4143}" type="slidenum">
              <a:rPr lang="en-US" smtClean="0"/>
              <a:t>15</a:t>
            </a:fld>
            <a:endParaRPr lang="en-US"/>
          </a:p>
        </p:txBody>
      </p:sp>
    </p:spTree>
    <p:extLst>
      <p:ext uri="{BB962C8B-B14F-4D97-AF65-F5344CB8AC3E}">
        <p14:creationId xmlns:p14="http://schemas.microsoft.com/office/powerpoint/2010/main" val="168789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is where it tells you to review a summary of your responses and then to download the pdf for your files.</a:t>
            </a:r>
          </a:p>
        </p:txBody>
      </p:sp>
      <p:sp>
        <p:nvSpPr>
          <p:cNvPr id="4" name="Slide Number Placeholder 3"/>
          <p:cNvSpPr>
            <a:spLocks noGrp="1"/>
          </p:cNvSpPr>
          <p:nvPr>
            <p:ph type="sldNum" sz="quarter" idx="5"/>
          </p:nvPr>
        </p:nvSpPr>
        <p:spPr/>
        <p:txBody>
          <a:bodyPr/>
          <a:lstStyle/>
          <a:p>
            <a:fld id="{4767A519-752F-D448-99AA-A29323FC4143}" type="slidenum">
              <a:rPr lang="en-US" smtClean="0"/>
              <a:t>16</a:t>
            </a:fld>
            <a:endParaRPr lang="en-US"/>
          </a:p>
        </p:txBody>
      </p:sp>
    </p:spTree>
    <p:extLst>
      <p:ext uri="{BB962C8B-B14F-4D97-AF65-F5344CB8AC3E}">
        <p14:creationId xmlns:p14="http://schemas.microsoft.com/office/powerpoint/2010/main" val="215099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where you’ll click the arrow on the lower right to submit!  </a:t>
            </a:r>
          </a:p>
        </p:txBody>
      </p:sp>
      <p:sp>
        <p:nvSpPr>
          <p:cNvPr id="4" name="Slide Number Placeholder 3"/>
          <p:cNvSpPr>
            <a:spLocks noGrp="1"/>
          </p:cNvSpPr>
          <p:nvPr>
            <p:ph type="sldNum" sz="quarter" idx="5"/>
          </p:nvPr>
        </p:nvSpPr>
        <p:spPr/>
        <p:txBody>
          <a:bodyPr/>
          <a:lstStyle/>
          <a:p>
            <a:fld id="{4767A519-752F-D448-99AA-A29323FC4143}" type="slidenum">
              <a:rPr lang="en-US" smtClean="0"/>
              <a:t>17</a:t>
            </a:fld>
            <a:endParaRPr lang="en-US"/>
          </a:p>
        </p:txBody>
      </p:sp>
    </p:spTree>
    <p:extLst>
      <p:ext uri="{BB962C8B-B14F-4D97-AF65-F5344CB8AC3E}">
        <p14:creationId xmlns:p14="http://schemas.microsoft.com/office/powerpoint/2010/main" val="1138574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a part of a big national nursing education database as you answer our BON’s annual report questions!  This is exciting!</a:t>
            </a:r>
          </a:p>
        </p:txBody>
      </p:sp>
      <p:sp>
        <p:nvSpPr>
          <p:cNvPr id="4" name="Slide Number Placeholder 3"/>
          <p:cNvSpPr>
            <a:spLocks noGrp="1"/>
          </p:cNvSpPr>
          <p:nvPr>
            <p:ph type="sldNum" sz="quarter" idx="5"/>
          </p:nvPr>
        </p:nvSpPr>
        <p:spPr/>
        <p:txBody>
          <a:bodyPr/>
          <a:lstStyle/>
          <a:p>
            <a:fld id="{4767A519-752F-D448-99AA-A29323FC4143}" type="slidenum">
              <a:rPr lang="en-US" smtClean="0"/>
              <a:t>18</a:t>
            </a:fld>
            <a:endParaRPr lang="en-US"/>
          </a:p>
        </p:txBody>
      </p:sp>
    </p:spTree>
    <p:extLst>
      <p:ext uri="{BB962C8B-B14F-4D97-AF65-F5344CB8AC3E}">
        <p14:creationId xmlns:p14="http://schemas.microsoft.com/office/powerpoint/2010/main" val="136659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begin by talking about the background to this new annual report process.  In July 2020 NCSBN released some evidence-based nursing education approval guidelines (quality indicators and warning signs) for BONs, which are based on 4 separate studies:  An integrative literature review, a national Delphi, an analysis of 5 years of 43 BONs’ annual reports and an analysis of 31 BONs’ site visit reports.  Not all BONs make site visits, so that has a smaller number participating.   The Annual report study was a quantitative study, looking at numbers of students, faculty, etc.  The Site visit study was a qualitative study or basically the stories of the programs.  The national Delphi was completed by 295 experts in nursing education, regulation and nurses who work with new graduates.  That really gave us a diversity of input into the guidelines.  </a:t>
            </a:r>
          </a:p>
          <a:p>
            <a:endParaRPr lang="en-US" dirty="0"/>
          </a:p>
        </p:txBody>
      </p:sp>
      <p:sp>
        <p:nvSpPr>
          <p:cNvPr id="4" name="Slide Number Placeholder 3"/>
          <p:cNvSpPr>
            <a:spLocks noGrp="1"/>
          </p:cNvSpPr>
          <p:nvPr>
            <p:ph type="sldNum" sz="quarter" idx="5"/>
          </p:nvPr>
        </p:nvSpPr>
        <p:spPr/>
        <p:txBody>
          <a:bodyPr/>
          <a:lstStyle/>
          <a:p>
            <a:fld id="{4767A519-752F-D448-99AA-A29323FC4143}" type="slidenum">
              <a:rPr lang="en-US" smtClean="0"/>
              <a:t>2</a:t>
            </a:fld>
            <a:endParaRPr lang="en-US"/>
          </a:p>
        </p:txBody>
      </p:sp>
    </p:spTree>
    <p:extLst>
      <p:ext uri="{BB962C8B-B14F-4D97-AF65-F5344CB8AC3E}">
        <p14:creationId xmlns:p14="http://schemas.microsoft.com/office/powerpoint/2010/main" val="409476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were published in July 2020, JNR, supplement.  You might find them valuable when evaluating your programs.</a:t>
            </a:r>
          </a:p>
        </p:txBody>
      </p:sp>
      <p:sp>
        <p:nvSpPr>
          <p:cNvPr id="4" name="Slide Number Placeholder 3"/>
          <p:cNvSpPr>
            <a:spLocks noGrp="1"/>
          </p:cNvSpPr>
          <p:nvPr>
            <p:ph type="sldNum" sz="quarter" idx="5"/>
          </p:nvPr>
        </p:nvSpPr>
        <p:spPr/>
        <p:txBody>
          <a:bodyPr/>
          <a:lstStyle/>
          <a:p>
            <a:fld id="{4767A519-752F-D448-99AA-A29323FC4143}" type="slidenum">
              <a:rPr lang="en-US" smtClean="0"/>
              <a:t>3</a:t>
            </a:fld>
            <a:endParaRPr lang="en-US"/>
          </a:p>
        </p:txBody>
      </p:sp>
    </p:spTree>
    <p:extLst>
      <p:ext uri="{BB962C8B-B14F-4D97-AF65-F5344CB8AC3E}">
        <p14:creationId xmlns:p14="http://schemas.microsoft.com/office/powerpoint/2010/main" val="378847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were reviewed by a panel of experts, including reps from AACN, NLN and OADN.  Attorneys were included because each guideline was designed to be legally defensible.  Each guideline had to have evidence from at least 2 of the studies in order to be included as a guideline.</a:t>
            </a:r>
          </a:p>
        </p:txBody>
      </p:sp>
      <p:sp>
        <p:nvSpPr>
          <p:cNvPr id="4" name="Slide Number Placeholder 3"/>
          <p:cNvSpPr>
            <a:spLocks noGrp="1"/>
          </p:cNvSpPr>
          <p:nvPr>
            <p:ph type="sldNum" sz="quarter" idx="5"/>
          </p:nvPr>
        </p:nvSpPr>
        <p:spPr/>
        <p:txBody>
          <a:bodyPr/>
          <a:lstStyle/>
          <a:p>
            <a:fld id="{4767A519-752F-D448-99AA-A29323FC4143}" type="slidenum">
              <a:rPr lang="en-US" smtClean="0"/>
              <a:t>4</a:t>
            </a:fld>
            <a:endParaRPr lang="en-US"/>
          </a:p>
        </p:txBody>
      </p:sp>
    </p:spTree>
    <p:extLst>
      <p:ext uri="{BB962C8B-B14F-4D97-AF65-F5344CB8AC3E}">
        <p14:creationId xmlns:p14="http://schemas.microsoft.com/office/powerpoint/2010/main" val="240113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studies, NCSBN developed this core nursing education annual report.  By our participating with a number of other BONs by using this core data annual report, we are part of the first-ever core nursing education database!  With only 52 core questions, this is not an obstacle for programs.  Some BONs ask additional questions based on our regulations or workforce data needs, but many of our previous annual report questions are included in the core questions.  From the annual report study that NCSBN had conducted, they found that the BONs did not collect the same data in the same way for the same time-periods, which of course is essential for research.  This new core database will have consistent data so that more sophisticated statistical analyses can be done.  </a:t>
            </a:r>
          </a:p>
        </p:txBody>
      </p:sp>
      <p:sp>
        <p:nvSpPr>
          <p:cNvPr id="4" name="Slide Number Placeholder 3"/>
          <p:cNvSpPr>
            <a:spLocks noGrp="1"/>
          </p:cNvSpPr>
          <p:nvPr>
            <p:ph type="sldNum" sz="quarter" idx="5"/>
          </p:nvPr>
        </p:nvSpPr>
        <p:spPr/>
        <p:txBody>
          <a:bodyPr/>
          <a:lstStyle/>
          <a:p>
            <a:fld id="{4767A519-752F-D448-99AA-A29323FC4143}" type="slidenum">
              <a:rPr lang="en-US" smtClean="0"/>
              <a:t>5</a:t>
            </a:fld>
            <a:endParaRPr lang="en-US"/>
          </a:p>
        </p:txBody>
      </p:sp>
    </p:spTree>
    <p:extLst>
      <p:ext uri="{BB962C8B-B14F-4D97-AF65-F5344CB8AC3E}">
        <p14:creationId xmlns:p14="http://schemas.microsoft.com/office/powerpoint/2010/main" val="112861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BON and not NCSBN will send you the link.  (If the BON has a longer response time, just add here. )  NCSBN will send the programs a reminder if by the 15</a:t>
            </a:r>
            <a:r>
              <a:rPr lang="en-US" baseline="30000" dirty="0"/>
              <a:t>th</a:t>
            </a:r>
            <a:r>
              <a:rPr lang="en-US" dirty="0"/>
              <a:t> of the month, or so, if they have not received your completed survey. </a:t>
            </a:r>
          </a:p>
        </p:txBody>
      </p:sp>
      <p:sp>
        <p:nvSpPr>
          <p:cNvPr id="4" name="Slide Number Placeholder 3"/>
          <p:cNvSpPr>
            <a:spLocks noGrp="1"/>
          </p:cNvSpPr>
          <p:nvPr>
            <p:ph type="sldNum" sz="quarter" idx="5"/>
          </p:nvPr>
        </p:nvSpPr>
        <p:spPr/>
        <p:txBody>
          <a:bodyPr/>
          <a:lstStyle/>
          <a:p>
            <a:fld id="{4767A519-752F-D448-99AA-A29323FC4143}" type="slidenum">
              <a:rPr lang="en-US" smtClean="0"/>
              <a:t>6</a:t>
            </a:fld>
            <a:endParaRPr lang="en-US"/>
          </a:p>
        </p:txBody>
      </p:sp>
    </p:spTree>
    <p:extLst>
      <p:ext uri="{BB962C8B-B14F-4D97-AF65-F5344CB8AC3E}">
        <p14:creationId xmlns:p14="http://schemas.microsoft.com/office/powerpoint/2010/main" val="401608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to Qiana Mcintosh (qmcintosh@ncsbn.org) at NCSBN.  Sometimes mistakes are made when you are recording data (such as one program recorded they had 2.5 males; another recorded the average age of their students to be 1), so NCSBN will contact you if the data seem unlikely.</a:t>
            </a:r>
          </a:p>
        </p:txBody>
      </p:sp>
      <p:sp>
        <p:nvSpPr>
          <p:cNvPr id="4" name="Slide Number Placeholder 3"/>
          <p:cNvSpPr>
            <a:spLocks noGrp="1"/>
          </p:cNvSpPr>
          <p:nvPr>
            <p:ph type="sldNum" sz="quarter" idx="5"/>
          </p:nvPr>
        </p:nvSpPr>
        <p:spPr/>
        <p:txBody>
          <a:bodyPr/>
          <a:lstStyle/>
          <a:p>
            <a:fld id="{4767A519-752F-D448-99AA-A29323FC4143}" type="slidenum">
              <a:rPr lang="en-US" smtClean="0"/>
              <a:t>7</a:t>
            </a:fld>
            <a:endParaRPr lang="en-US"/>
          </a:p>
        </p:txBody>
      </p:sp>
    </p:spTree>
    <p:extLst>
      <p:ext uri="{BB962C8B-B14F-4D97-AF65-F5344CB8AC3E}">
        <p14:creationId xmlns:p14="http://schemas.microsoft.com/office/powerpoint/2010/main" val="25010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is in the directions:  If you have two or more programs with NCLEX codes, please fill out a survey for both.  Since these are core data, all questions must be answered.  You cannot proceed until you answer the question you are on.  You may go back and make changes until you submit.  After you submit, NCSBN can open the survey for you to make changes; just contact qmcintosh@ncsbn.org.  As you are answering the survey, your answers are automatically saved – however, you must use the same computer and browser when you return.</a:t>
            </a:r>
          </a:p>
        </p:txBody>
      </p:sp>
      <p:sp>
        <p:nvSpPr>
          <p:cNvPr id="4" name="Slide Number Placeholder 3"/>
          <p:cNvSpPr>
            <a:spLocks noGrp="1"/>
          </p:cNvSpPr>
          <p:nvPr>
            <p:ph type="sldNum" sz="quarter" idx="5"/>
          </p:nvPr>
        </p:nvSpPr>
        <p:spPr/>
        <p:txBody>
          <a:bodyPr/>
          <a:lstStyle/>
          <a:p>
            <a:fld id="{4767A519-752F-D448-99AA-A29323FC4143}" type="slidenum">
              <a:rPr lang="en-US" smtClean="0"/>
              <a:t>8</a:t>
            </a:fld>
            <a:endParaRPr lang="en-US"/>
          </a:p>
        </p:txBody>
      </p:sp>
    </p:spTree>
    <p:extLst>
      <p:ext uri="{BB962C8B-B14F-4D97-AF65-F5344CB8AC3E}">
        <p14:creationId xmlns:p14="http://schemas.microsoft.com/office/powerpoint/2010/main" val="154038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 shot of intro/directions.   Just a couple of side notes to these directions:  1) KSBN will have added questions after the Core data an COVID-19 questions are complete.  These are required questions as well per KNPA regulation or USDOE requirements.  2)  NCLEX codes are only for undergraduate nursing programs .  For those with graduate (APRN) programs, there will be a section at the end of the KSBN UG section for Graduate programs to complete.  These are KSBN questions only and will not be reported by NCSBN in the aggregate data.  All data for graduate programs will go back to KSBN for review and compilation.  3)  Programs will have until June 30</a:t>
            </a:r>
            <a:r>
              <a:rPr lang="en-US" baseline="30000" dirty="0"/>
              <a:t>th</a:t>
            </a:r>
            <a:r>
              <a:rPr lang="en-US" dirty="0"/>
              <a:t> to complete the surveys (even if directions say 30 days).</a:t>
            </a:r>
          </a:p>
        </p:txBody>
      </p:sp>
      <p:sp>
        <p:nvSpPr>
          <p:cNvPr id="4" name="Slide Number Placeholder 3"/>
          <p:cNvSpPr>
            <a:spLocks noGrp="1"/>
          </p:cNvSpPr>
          <p:nvPr>
            <p:ph type="sldNum" sz="quarter" idx="5"/>
          </p:nvPr>
        </p:nvSpPr>
        <p:spPr/>
        <p:txBody>
          <a:bodyPr/>
          <a:lstStyle/>
          <a:p>
            <a:fld id="{4767A519-752F-D448-99AA-A29323FC4143}" type="slidenum">
              <a:rPr lang="en-US" smtClean="0"/>
              <a:t>9</a:t>
            </a:fld>
            <a:endParaRPr lang="en-US"/>
          </a:p>
        </p:txBody>
      </p:sp>
    </p:spTree>
    <p:extLst>
      <p:ext uri="{BB962C8B-B14F-4D97-AF65-F5344CB8AC3E}">
        <p14:creationId xmlns:p14="http://schemas.microsoft.com/office/powerpoint/2010/main" val="61242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D988-7D0C-4847-A21D-3B08B9239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9FDC45-77A9-D64A-989E-E58167161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3723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0D7E0-6A0F-DA4D-8521-CE82320CE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B6207-B837-724E-83FC-B9EFDA145177}"/>
              </a:ext>
            </a:extLst>
          </p:cNvPr>
          <p:cNvSpPr>
            <a:spLocks noGrp="1"/>
          </p:cNvSpPr>
          <p:nvPr>
            <p:ph sz="half" idx="1"/>
          </p:nvPr>
        </p:nvSpPr>
        <p:spPr>
          <a:xfrm>
            <a:off x="1603298" y="1825625"/>
            <a:ext cx="4851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7CE2CF0-B258-A042-969F-4451C3954F9E}"/>
              </a:ext>
            </a:extLst>
          </p:cNvPr>
          <p:cNvSpPr>
            <a:spLocks noGrp="1"/>
          </p:cNvSpPr>
          <p:nvPr>
            <p:ph sz="half" idx="2"/>
          </p:nvPr>
        </p:nvSpPr>
        <p:spPr>
          <a:xfrm>
            <a:off x="6607098"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452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B26D-1F68-0341-9B8A-29760840191B}"/>
              </a:ext>
            </a:extLst>
          </p:cNvPr>
          <p:cNvSpPr>
            <a:spLocks noGrp="1"/>
          </p:cNvSpPr>
          <p:nvPr>
            <p:ph type="title"/>
          </p:nvPr>
        </p:nvSpPr>
        <p:spPr>
          <a:xfrm>
            <a:off x="1597515" y="365125"/>
            <a:ext cx="9002547"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5BCA993-B2EC-634E-B4CC-83231B6C9CB4}"/>
              </a:ext>
            </a:extLst>
          </p:cNvPr>
          <p:cNvSpPr>
            <a:spLocks noGrp="1"/>
          </p:cNvSpPr>
          <p:nvPr>
            <p:ph type="body" idx="1"/>
          </p:nvPr>
        </p:nvSpPr>
        <p:spPr>
          <a:xfrm>
            <a:off x="1591938" y="1681163"/>
            <a:ext cx="484610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02DE0AD-0E1C-F246-A95A-A1A7D8251EF3}"/>
              </a:ext>
            </a:extLst>
          </p:cNvPr>
          <p:cNvSpPr>
            <a:spLocks noGrp="1"/>
          </p:cNvSpPr>
          <p:nvPr>
            <p:ph sz="half" idx="2"/>
          </p:nvPr>
        </p:nvSpPr>
        <p:spPr>
          <a:xfrm>
            <a:off x="1591938" y="2505075"/>
            <a:ext cx="484610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1928F-4F09-5548-BEC8-E060B1EC4BBF}"/>
              </a:ext>
            </a:extLst>
          </p:cNvPr>
          <p:cNvSpPr>
            <a:spLocks noGrp="1"/>
          </p:cNvSpPr>
          <p:nvPr>
            <p:ph type="body" sz="quarter" idx="3"/>
          </p:nvPr>
        </p:nvSpPr>
        <p:spPr>
          <a:xfrm>
            <a:off x="661267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148D6E-6779-314A-84BA-DB0BFFCF231C}"/>
              </a:ext>
            </a:extLst>
          </p:cNvPr>
          <p:cNvSpPr>
            <a:spLocks noGrp="1"/>
          </p:cNvSpPr>
          <p:nvPr>
            <p:ph sz="quarter" idx="4"/>
          </p:nvPr>
        </p:nvSpPr>
        <p:spPr>
          <a:xfrm>
            <a:off x="6612672"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641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F8C7-D3FF-9E42-B3EF-812C5471139E}"/>
              </a:ext>
            </a:extLst>
          </p:cNvPr>
          <p:cNvSpPr>
            <a:spLocks noGrp="1"/>
          </p:cNvSpPr>
          <p:nvPr>
            <p:ph type="title"/>
          </p:nvPr>
        </p:nvSpPr>
        <p:spPr>
          <a:xfrm>
            <a:off x="1596689" y="457200"/>
            <a:ext cx="368829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3154BD-DBB3-B040-9345-51D0B529AA75}"/>
              </a:ext>
            </a:extLst>
          </p:cNvPr>
          <p:cNvSpPr>
            <a:spLocks noGrp="1"/>
          </p:cNvSpPr>
          <p:nvPr>
            <p:ph idx="1"/>
          </p:nvPr>
        </p:nvSpPr>
        <p:spPr>
          <a:xfrm>
            <a:off x="5696144"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83189-7892-1044-AE30-9C6189CEB48E}"/>
              </a:ext>
            </a:extLst>
          </p:cNvPr>
          <p:cNvSpPr>
            <a:spLocks noGrp="1"/>
          </p:cNvSpPr>
          <p:nvPr>
            <p:ph type="body" sz="half" idx="2"/>
          </p:nvPr>
        </p:nvSpPr>
        <p:spPr>
          <a:xfrm>
            <a:off x="1596689" y="2057400"/>
            <a:ext cx="36882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93512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5FF0-DA9D-7E47-8F5E-ED83D7218EB2}"/>
              </a:ext>
            </a:extLst>
          </p:cNvPr>
          <p:cNvSpPr>
            <a:spLocks noGrp="1"/>
          </p:cNvSpPr>
          <p:nvPr>
            <p:ph type="title"/>
          </p:nvPr>
        </p:nvSpPr>
        <p:spPr>
          <a:xfrm>
            <a:off x="1596689" y="457200"/>
            <a:ext cx="3688292"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6A0F5D5-EF08-FB47-849E-7D4A04D7F6A8}"/>
              </a:ext>
            </a:extLst>
          </p:cNvPr>
          <p:cNvSpPr>
            <a:spLocks noGrp="1"/>
          </p:cNvSpPr>
          <p:nvPr>
            <p:ph type="pic" idx="1"/>
          </p:nvPr>
        </p:nvSpPr>
        <p:spPr>
          <a:xfrm>
            <a:off x="56961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6427-CDEF-5248-85B8-C8C4E66A5E34}"/>
              </a:ext>
            </a:extLst>
          </p:cNvPr>
          <p:cNvSpPr>
            <a:spLocks noGrp="1"/>
          </p:cNvSpPr>
          <p:nvPr>
            <p:ph type="body" sz="half" idx="2"/>
          </p:nvPr>
        </p:nvSpPr>
        <p:spPr>
          <a:xfrm>
            <a:off x="1596689" y="2057400"/>
            <a:ext cx="36882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35140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76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AD39-102A-024F-8F3D-D88BC5878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A05D0-14D2-9E4C-915D-B94373B0F634}"/>
              </a:ext>
            </a:extLst>
          </p:cNvPr>
          <p:cNvSpPr>
            <a:spLocks noGrp="1"/>
          </p:cNvSpPr>
          <p:nvPr>
            <p:ph idx="1"/>
          </p:nvPr>
        </p:nvSpPr>
        <p:spPr/>
        <p:txBody>
          <a:bodyPr/>
          <a:lstStyle>
            <a:lvl1pPr>
              <a:defRPr b="0" i="0">
                <a:latin typeface="Franklin Gothic Medium" panose="020B06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4516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0D7E0-6A0F-DA4D-8521-CE82320CE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B6207-B837-724E-83FC-B9EFDA145177}"/>
              </a:ext>
            </a:extLst>
          </p:cNvPr>
          <p:cNvSpPr>
            <a:spLocks noGrp="1"/>
          </p:cNvSpPr>
          <p:nvPr>
            <p:ph sz="half" idx="1"/>
          </p:nvPr>
        </p:nvSpPr>
        <p:spPr>
          <a:xfrm>
            <a:off x="1603298" y="1825625"/>
            <a:ext cx="4851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7CE2CF0-B258-A042-969F-4451C3954F9E}"/>
              </a:ext>
            </a:extLst>
          </p:cNvPr>
          <p:cNvSpPr>
            <a:spLocks noGrp="1"/>
          </p:cNvSpPr>
          <p:nvPr>
            <p:ph sz="half" idx="2"/>
          </p:nvPr>
        </p:nvSpPr>
        <p:spPr>
          <a:xfrm>
            <a:off x="6607098"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76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B26D-1F68-0341-9B8A-29760840191B}"/>
              </a:ext>
            </a:extLst>
          </p:cNvPr>
          <p:cNvSpPr>
            <a:spLocks noGrp="1"/>
          </p:cNvSpPr>
          <p:nvPr>
            <p:ph type="title"/>
          </p:nvPr>
        </p:nvSpPr>
        <p:spPr>
          <a:xfrm>
            <a:off x="1597515" y="365125"/>
            <a:ext cx="9002547"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5BCA993-B2EC-634E-B4CC-83231B6C9CB4}"/>
              </a:ext>
            </a:extLst>
          </p:cNvPr>
          <p:cNvSpPr>
            <a:spLocks noGrp="1"/>
          </p:cNvSpPr>
          <p:nvPr>
            <p:ph type="body" idx="1"/>
          </p:nvPr>
        </p:nvSpPr>
        <p:spPr>
          <a:xfrm>
            <a:off x="1591938" y="1681163"/>
            <a:ext cx="484610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02DE0AD-0E1C-F246-A95A-A1A7D8251EF3}"/>
              </a:ext>
            </a:extLst>
          </p:cNvPr>
          <p:cNvSpPr>
            <a:spLocks noGrp="1"/>
          </p:cNvSpPr>
          <p:nvPr>
            <p:ph sz="half" idx="2"/>
          </p:nvPr>
        </p:nvSpPr>
        <p:spPr>
          <a:xfrm>
            <a:off x="1591938" y="2505075"/>
            <a:ext cx="484610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1928F-4F09-5548-BEC8-E060B1EC4BBF}"/>
              </a:ext>
            </a:extLst>
          </p:cNvPr>
          <p:cNvSpPr>
            <a:spLocks noGrp="1"/>
          </p:cNvSpPr>
          <p:nvPr>
            <p:ph type="body" sz="quarter" idx="3"/>
          </p:nvPr>
        </p:nvSpPr>
        <p:spPr>
          <a:xfrm>
            <a:off x="661267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148D6E-6779-314A-84BA-DB0BFFCF231C}"/>
              </a:ext>
            </a:extLst>
          </p:cNvPr>
          <p:cNvSpPr>
            <a:spLocks noGrp="1"/>
          </p:cNvSpPr>
          <p:nvPr>
            <p:ph sz="quarter" idx="4"/>
          </p:nvPr>
        </p:nvSpPr>
        <p:spPr>
          <a:xfrm>
            <a:off x="6612672"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86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F8C7-D3FF-9E42-B3EF-812C5471139E}"/>
              </a:ext>
            </a:extLst>
          </p:cNvPr>
          <p:cNvSpPr>
            <a:spLocks noGrp="1"/>
          </p:cNvSpPr>
          <p:nvPr>
            <p:ph type="title"/>
          </p:nvPr>
        </p:nvSpPr>
        <p:spPr>
          <a:xfrm>
            <a:off x="1596689" y="457200"/>
            <a:ext cx="3688292"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3154BD-DBB3-B040-9345-51D0B529AA75}"/>
              </a:ext>
            </a:extLst>
          </p:cNvPr>
          <p:cNvSpPr>
            <a:spLocks noGrp="1"/>
          </p:cNvSpPr>
          <p:nvPr>
            <p:ph idx="1"/>
          </p:nvPr>
        </p:nvSpPr>
        <p:spPr>
          <a:xfrm>
            <a:off x="5696144"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583189-7892-1044-AE30-9C6189CEB48E}"/>
              </a:ext>
            </a:extLst>
          </p:cNvPr>
          <p:cNvSpPr>
            <a:spLocks noGrp="1"/>
          </p:cNvSpPr>
          <p:nvPr>
            <p:ph type="body" sz="half" idx="2"/>
          </p:nvPr>
        </p:nvSpPr>
        <p:spPr>
          <a:xfrm>
            <a:off x="1596689" y="2057400"/>
            <a:ext cx="36882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8316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5FF0-DA9D-7E47-8F5E-ED83D7218EB2}"/>
              </a:ext>
            </a:extLst>
          </p:cNvPr>
          <p:cNvSpPr>
            <a:spLocks noGrp="1"/>
          </p:cNvSpPr>
          <p:nvPr>
            <p:ph type="title"/>
          </p:nvPr>
        </p:nvSpPr>
        <p:spPr>
          <a:xfrm>
            <a:off x="1596689" y="457200"/>
            <a:ext cx="3688292"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6A0F5D5-EF08-FB47-849E-7D4A04D7F6A8}"/>
              </a:ext>
            </a:extLst>
          </p:cNvPr>
          <p:cNvSpPr>
            <a:spLocks noGrp="1"/>
          </p:cNvSpPr>
          <p:nvPr>
            <p:ph type="pic" idx="1"/>
          </p:nvPr>
        </p:nvSpPr>
        <p:spPr>
          <a:xfrm>
            <a:off x="56961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6D6427-CDEF-5248-85B8-C8C4E66A5E34}"/>
              </a:ext>
            </a:extLst>
          </p:cNvPr>
          <p:cNvSpPr>
            <a:spLocks noGrp="1"/>
          </p:cNvSpPr>
          <p:nvPr>
            <p:ph type="body" sz="half" idx="2"/>
          </p:nvPr>
        </p:nvSpPr>
        <p:spPr>
          <a:xfrm>
            <a:off x="1596689" y="2057400"/>
            <a:ext cx="368829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2816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76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D988-7D0C-4847-A21D-3B08B92399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9FDC45-77A9-D64A-989E-E58167161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077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AD39-102A-024F-8F3D-D88BC5878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A05D0-14D2-9E4C-915D-B94373B0F634}"/>
              </a:ext>
            </a:extLst>
          </p:cNvPr>
          <p:cNvSpPr>
            <a:spLocks noGrp="1"/>
          </p:cNvSpPr>
          <p:nvPr>
            <p:ph idx="1"/>
          </p:nvPr>
        </p:nvSpPr>
        <p:spPr/>
        <p:txBody>
          <a:bodyPr/>
          <a:lstStyle>
            <a:lvl1pPr>
              <a:defRPr b="0" i="0">
                <a:latin typeface="Franklin Gothic Medium" panose="020B06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1575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49581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6EABC-9709-2D45-BAF8-654F13605128}"/>
              </a:ext>
            </a:extLst>
          </p:cNvPr>
          <p:cNvSpPr>
            <a:spLocks noGrp="1"/>
          </p:cNvSpPr>
          <p:nvPr>
            <p:ph type="title"/>
          </p:nvPr>
        </p:nvSpPr>
        <p:spPr>
          <a:xfrm>
            <a:off x="1603298" y="365125"/>
            <a:ext cx="904990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C6C5D8-97F5-9043-90E1-8291253E4122}"/>
              </a:ext>
            </a:extLst>
          </p:cNvPr>
          <p:cNvSpPr>
            <a:spLocks noGrp="1"/>
          </p:cNvSpPr>
          <p:nvPr>
            <p:ph type="body" idx="1"/>
          </p:nvPr>
        </p:nvSpPr>
        <p:spPr>
          <a:xfrm>
            <a:off x="1603298" y="1825625"/>
            <a:ext cx="10185400" cy="393170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676364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6" r:id="rId5"/>
    <p:sldLayoutId id="2147483667" r:id="rId6"/>
    <p:sldLayoutId id="2147483671" r:id="rId7"/>
  </p:sldLayoutIdLst>
  <p:txStyles>
    <p:titleStyle>
      <a:lvl1pPr algn="l" defTabSz="914400" rtl="0" eaLnBrk="1" latinLnBrk="0" hangingPunct="1">
        <a:lnSpc>
          <a:spcPct val="90000"/>
        </a:lnSpc>
        <a:spcBef>
          <a:spcPct val="0"/>
        </a:spcBef>
        <a:buNone/>
        <a:defRPr sz="4400" b="1" i="0" kern="1200">
          <a:solidFill>
            <a:schemeClr val="tx1"/>
          </a:solidFill>
          <a:latin typeface="Franklin Gothic Demi"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6EABC-9709-2D45-BAF8-654F13605128}"/>
              </a:ext>
            </a:extLst>
          </p:cNvPr>
          <p:cNvSpPr>
            <a:spLocks noGrp="1"/>
          </p:cNvSpPr>
          <p:nvPr>
            <p:ph type="title"/>
          </p:nvPr>
        </p:nvSpPr>
        <p:spPr>
          <a:xfrm>
            <a:off x="1603298" y="365125"/>
            <a:ext cx="904990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C6C5D8-97F5-9043-90E1-8291253E4122}"/>
              </a:ext>
            </a:extLst>
          </p:cNvPr>
          <p:cNvSpPr>
            <a:spLocks noGrp="1"/>
          </p:cNvSpPr>
          <p:nvPr>
            <p:ph type="body" idx="1"/>
          </p:nvPr>
        </p:nvSpPr>
        <p:spPr>
          <a:xfrm>
            <a:off x="1603298" y="1825625"/>
            <a:ext cx="10185400" cy="393170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4489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b="1" i="0" kern="1200">
          <a:solidFill>
            <a:schemeClr val="tx1"/>
          </a:solidFill>
          <a:latin typeface="Franklin Gothic Demi"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customXml" Target="../ink/ink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7.jpg"/><Relationship Id="rId7" Type="http://schemas.openxmlformats.org/officeDocument/2006/relationships/customXml" Target="../ink/ink4.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customXml" Target="../ink/ink3.xml"/><Relationship Id="rId5" Type="http://schemas.openxmlformats.org/officeDocument/2006/relationships/image" Target="../media/image18.png"/><Relationship Id="rId4" Type="http://schemas.openxmlformats.org/officeDocument/2006/relationships/customXml" Target="../ink/ink2.xml"/><Relationship Id="rId9" Type="http://schemas.openxmlformats.org/officeDocument/2006/relationships/customXml" Target="../ink/ink6.xml"/></Relationships>
</file>

<file path=ppt/slides/_rels/slide16.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4.png"/><Relationship Id="rId18" Type="http://schemas.openxmlformats.org/officeDocument/2006/relationships/customXml" Target="../ink/ink14.xml"/><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customXml" Target="../ink/ink11.xml"/><Relationship Id="rId17" Type="http://schemas.openxmlformats.org/officeDocument/2006/relationships/image" Target="../media/image26.png"/><Relationship Id="rId2" Type="http://schemas.openxmlformats.org/officeDocument/2006/relationships/notesSlide" Target="../notesSlides/notesSlide16.xml"/><Relationship Id="rId16" Type="http://schemas.openxmlformats.org/officeDocument/2006/relationships/customXml" Target="../ink/ink13.xml"/><Relationship Id="rId1" Type="http://schemas.openxmlformats.org/officeDocument/2006/relationships/slideLayout" Target="../slideLayouts/slideLayout14.xml"/><Relationship Id="rId6" Type="http://schemas.openxmlformats.org/officeDocument/2006/relationships/customXml" Target="../ink/ink8.xml"/><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customXml" Target="../ink/ink10.xml"/><Relationship Id="rId19" Type="http://schemas.openxmlformats.org/officeDocument/2006/relationships/image" Target="../media/image27.png"/><Relationship Id="rId4" Type="http://schemas.openxmlformats.org/officeDocument/2006/relationships/customXml" Target="../ink/ink7.xml"/><Relationship Id="rId9" Type="http://schemas.openxmlformats.org/officeDocument/2006/relationships/image" Target="../media/image22.png"/><Relationship Id="rId14" Type="http://schemas.openxmlformats.org/officeDocument/2006/relationships/customXml" Target="../ink/ink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customXml" Target="../ink/ink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qmcintosh@ncsb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FAF6-2F30-4FBE-B260-ADD30BB5CE40}"/>
              </a:ext>
            </a:extLst>
          </p:cNvPr>
          <p:cNvSpPr>
            <a:spLocks noGrp="1"/>
          </p:cNvSpPr>
          <p:nvPr>
            <p:ph type="ctrTitle"/>
          </p:nvPr>
        </p:nvSpPr>
        <p:spPr>
          <a:xfrm>
            <a:off x="170121" y="1587424"/>
            <a:ext cx="12021879" cy="906497"/>
          </a:xfrm>
        </p:spPr>
        <p:txBody>
          <a:bodyPr>
            <a:normAutofit/>
          </a:bodyPr>
          <a:lstStyle/>
          <a:p>
            <a:r>
              <a:rPr lang="en-US" sz="4800" dirty="0">
                <a:solidFill>
                  <a:srgbClr val="002060"/>
                </a:solidFill>
              </a:rPr>
              <a:t>Informational Session for Annual Reports</a:t>
            </a:r>
          </a:p>
        </p:txBody>
      </p:sp>
      <p:sp>
        <p:nvSpPr>
          <p:cNvPr id="3" name="Subtitle 2">
            <a:extLst>
              <a:ext uri="{FF2B5EF4-FFF2-40B4-BE49-F238E27FC236}">
                <a16:creationId xmlns:a16="http://schemas.microsoft.com/office/drawing/2014/main" id="{0A1DBE56-51D7-4318-859E-A642F5895DDC}"/>
              </a:ext>
            </a:extLst>
          </p:cNvPr>
          <p:cNvSpPr>
            <a:spLocks noGrp="1"/>
          </p:cNvSpPr>
          <p:nvPr>
            <p:ph type="subTitle" idx="1"/>
          </p:nvPr>
        </p:nvSpPr>
        <p:spPr>
          <a:xfrm>
            <a:off x="1524000" y="2832410"/>
            <a:ext cx="9144000" cy="2891414"/>
          </a:xfrm>
        </p:spPr>
        <p:txBody>
          <a:bodyPr>
            <a:normAutofit fontScale="92500" lnSpcReduction="10000"/>
          </a:bodyPr>
          <a:lstStyle/>
          <a:p>
            <a:r>
              <a:rPr lang="en-US" sz="2800" dirty="0">
                <a:solidFill>
                  <a:srgbClr val="0070C0"/>
                </a:solidFill>
              </a:rPr>
              <a:t>Audience:  Kansas Nursing Program Administrators</a:t>
            </a:r>
          </a:p>
          <a:p>
            <a:endParaRPr lang="en-US" dirty="0">
              <a:solidFill>
                <a:srgbClr val="0070C0"/>
              </a:solidFill>
            </a:endParaRPr>
          </a:p>
          <a:p>
            <a:endParaRPr lang="en-US" dirty="0">
              <a:solidFill>
                <a:srgbClr val="0070C0"/>
              </a:solidFill>
            </a:endParaRPr>
          </a:p>
          <a:p>
            <a:r>
              <a:rPr lang="en-US" dirty="0">
                <a:solidFill>
                  <a:srgbClr val="00B050"/>
                </a:solidFill>
              </a:rPr>
              <a:t>Presenters:  Adrian Guerrero, COO, KSBN</a:t>
            </a:r>
          </a:p>
          <a:p>
            <a:r>
              <a:rPr lang="en-US" dirty="0">
                <a:solidFill>
                  <a:srgbClr val="00B050"/>
                </a:solidFill>
              </a:rPr>
              <a:t>                     Janelle Martin, NECO, KSBN</a:t>
            </a:r>
          </a:p>
          <a:p>
            <a:r>
              <a:rPr lang="en-US" dirty="0">
                <a:solidFill>
                  <a:srgbClr val="00B050"/>
                </a:solidFill>
              </a:rPr>
              <a:t>Guests:  Qiana McIntosh, NCSBN</a:t>
            </a:r>
          </a:p>
          <a:p>
            <a:r>
              <a:rPr lang="en-US" dirty="0">
                <a:solidFill>
                  <a:srgbClr val="00B050"/>
                </a:solidFill>
              </a:rPr>
              <a:t>                     Josephine Silvestre, NCSBN</a:t>
            </a:r>
          </a:p>
          <a:p>
            <a:endParaRPr lang="en-US" dirty="0">
              <a:solidFill>
                <a:srgbClr val="0070C0"/>
              </a:solidFill>
            </a:endParaRPr>
          </a:p>
        </p:txBody>
      </p:sp>
      <p:pic>
        <p:nvPicPr>
          <p:cNvPr id="4" name="Picture 3">
            <a:extLst>
              <a:ext uri="{FF2B5EF4-FFF2-40B4-BE49-F238E27FC236}">
                <a16:creationId xmlns:a16="http://schemas.microsoft.com/office/drawing/2014/main" id="{F38721DF-E952-4F87-8E03-9CADBE65642D}"/>
              </a:ext>
            </a:extLst>
          </p:cNvPr>
          <p:cNvPicPr>
            <a:picLocks noChangeAspect="1"/>
          </p:cNvPicPr>
          <p:nvPr/>
        </p:nvPicPr>
        <p:blipFill>
          <a:blip r:embed="rId3"/>
          <a:stretch>
            <a:fillRect/>
          </a:stretch>
        </p:blipFill>
        <p:spPr>
          <a:xfrm>
            <a:off x="496620" y="342439"/>
            <a:ext cx="1274174" cy="993734"/>
          </a:xfrm>
          <a:prstGeom prst="rect">
            <a:avLst/>
          </a:prstGeom>
        </p:spPr>
      </p:pic>
    </p:spTree>
    <p:extLst>
      <p:ext uri="{BB962C8B-B14F-4D97-AF65-F5344CB8AC3E}">
        <p14:creationId xmlns:p14="http://schemas.microsoft.com/office/powerpoint/2010/main" val="1197090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C923E613-CDD4-4229-9B40-4B0E8EBB8932}"/>
              </a:ext>
            </a:extLst>
          </p:cNvPr>
          <p:cNvPicPr>
            <a:picLocks noChangeAspect="1"/>
          </p:cNvPicPr>
          <p:nvPr/>
        </p:nvPicPr>
        <p:blipFill>
          <a:blip r:embed="rId3"/>
          <a:stretch>
            <a:fillRect/>
          </a:stretch>
        </p:blipFill>
        <p:spPr>
          <a:xfrm>
            <a:off x="3066586" y="692975"/>
            <a:ext cx="6890005" cy="4068596"/>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DA2F0791-69E5-4DC8-B4A4-38FF7F7205B0}"/>
              </a:ext>
            </a:extLst>
          </p:cNvPr>
          <p:cNvPicPr>
            <a:picLocks noChangeAspect="1"/>
          </p:cNvPicPr>
          <p:nvPr/>
        </p:nvPicPr>
        <p:blipFill>
          <a:blip r:embed="rId4"/>
          <a:stretch>
            <a:fillRect/>
          </a:stretch>
        </p:blipFill>
        <p:spPr>
          <a:xfrm>
            <a:off x="2939910" y="4555109"/>
            <a:ext cx="5915303" cy="1085851"/>
          </a:xfrm>
          <a:prstGeom prst="rect">
            <a:avLst/>
          </a:prstGeom>
        </p:spPr>
      </p:pic>
      <p:pic>
        <p:nvPicPr>
          <p:cNvPr id="2" name="Picture 1">
            <a:extLst>
              <a:ext uri="{FF2B5EF4-FFF2-40B4-BE49-F238E27FC236}">
                <a16:creationId xmlns:a16="http://schemas.microsoft.com/office/drawing/2014/main" id="{DEFFF9FD-93DC-4525-9074-CAF18A629A35}"/>
              </a:ext>
            </a:extLst>
          </p:cNvPr>
          <p:cNvPicPr>
            <a:picLocks noChangeAspect="1"/>
          </p:cNvPicPr>
          <p:nvPr/>
        </p:nvPicPr>
        <p:blipFill>
          <a:blip r:embed="rId5"/>
          <a:stretch>
            <a:fillRect/>
          </a:stretch>
        </p:blipFill>
        <p:spPr>
          <a:xfrm>
            <a:off x="418561" y="389655"/>
            <a:ext cx="1274174" cy="993734"/>
          </a:xfrm>
          <a:prstGeom prst="rect">
            <a:avLst/>
          </a:prstGeom>
        </p:spPr>
      </p:pic>
      <p:sp>
        <p:nvSpPr>
          <p:cNvPr id="3" name="TextBox 2">
            <a:extLst>
              <a:ext uri="{FF2B5EF4-FFF2-40B4-BE49-F238E27FC236}">
                <a16:creationId xmlns:a16="http://schemas.microsoft.com/office/drawing/2014/main" id="{6A559EBD-D715-999E-BC5E-552A1CF23BC4}"/>
              </a:ext>
            </a:extLst>
          </p:cNvPr>
          <p:cNvSpPr txBox="1"/>
          <p:nvPr/>
        </p:nvSpPr>
        <p:spPr>
          <a:xfrm>
            <a:off x="715617" y="1808922"/>
            <a:ext cx="2224293" cy="2308324"/>
          </a:xfrm>
          <a:prstGeom prst="rect">
            <a:avLst/>
          </a:prstGeom>
          <a:noFill/>
        </p:spPr>
        <p:txBody>
          <a:bodyPr wrap="square" rtlCol="0">
            <a:spAutoFit/>
          </a:bodyPr>
          <a:lstStyle/>
          <a:p>
            <a:r>
              <a:rPr lang="en-US" dirty="0">
                <a:solidFill>
                  <a:srgbClr val="C00000"/>
                </a:solidFill>
              </a:rPr>
              <a:t>Question 1 is about national accreditation..</a:t>
            </a:r>
          </a:p>
          <a:p>
            <a:endParaRPr lang="en-US" dirty="0">
              <a:solidFill>
                <a:srgbClr val="C00000"/>
              </a:solidFill>
            </a:endParaRPr>
          </a:p>
          <a:p>
            <a:r>
              <a:rPr lang="en-US" dirty="0">
                <a:solidFill>
                  <a:srgbClr val="C00000"/>
                </a:solidFill>
              </a:rPr>
              <a:t>Question 2 is about approval from KSBN.  Please answer accordingly.</a:t>
            </a:r>
          </a:p>
        </p:txBody>
      </p:sp>
      <p:cxnSp>
        <p:nvCxnSpPr>
          <p:cNvPr id="5" name="Straight Arrow Connector 4">
            <a:extLst>
              <a:ext uri="{FF2B5EF4-FFF2-40B4-BE49-F238E27FC236}">
                <a16:creationId xmlns:a16="http://schemas.microsoft.com/office/drawing/2014/main" id="{C3C8640F-5667-07F9-6102-37DD450E48A7}"/>
              </a:ext>
            </a:extLst>
          </p:cNvPr>
          <p:cNvCxnSpPr/>
          <p:nvPr/>
        </p:nvCxnSpPr>
        <p:spPr>
          <a:xfrm>
            <a:off x="2126974" y="2098251"/>
            <a:ext cx="1262269" cy="505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9E5A190-758B-ABFF-C2E2-596A189E9AC7}"/>
              </a:ext>
            </a:extLst>
          </p:cNvPr>
          <p:cNvCxnSpPr>
            <a:cxnSpLocks/>
          </p:cNvCxnSpPr>
          <p:nvPr/>
        </p:nvCxnSpPr>
        <p:spPr>
          <a:xfrm flipV="1">
            <a:off x="2683565" y="3029585"/>
            <a:ext cx="832354" cy="190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B6A7F56-3100-1C9B-1BDD-CC8E664FD833}"/>
              </a:ext>
            </a:extLst>
          </p:cNvPr>
          <p:cNvSpPr txBox="1"/>
          <p:nvPr/>
        </p:nvSpPr>
        <p:spPr>
          <a:xfrm>
            <a:off x="9879495" y="692975"/>
            <a:ext cx="1893943" cy="1477328"/>
          </a:xfrm>
          <a:prstGeom prst="rect">
            <a:avLst/>
          </a:prstGeom>
          <a:noFill/>
        </p:spPr>
        <p:txBody>
          <a:bodyPr wrap="square" rtlCol="0">
            <a:spAutoFit/>
          </a:bodyPr>
          <a:lstStyle/>
          <a:p>
            <a:r>
              <a:rPr lang="en-US" dirty="0">
                <a:solidFill>
                  <a:srgbClr val="C00000"/>
                </a:solidFill>
              </a:rPr>
              <a:t>Full name should include program type – PN, ADN, BSN for easy identification.</a:t>
            </a:r>
          </a:p>
        </p:txBody>
      </p:sp>
      <p:cxnSp>
        <p:nvCxnSpPr>
          <p:cNvPr id="13" name="Straight Arrow Connector 12">
            <a:extLst>
              <a:ext uri="{FF2B5EF4-FFF2-40B4-BE49-F238E27FC236}">
                <a16:creationId xmlns:a16="http://schemas.microsoft.com/office/drawing/2014/main" id="{78161D1E-A98E-F4AA-B0F5-972CD380DD21}"/>
              </a:ext>
            </a:extLst>
          </p:cNvPr>
          <p:cNvCxnSpPr/>
          <p:nvPr/>
        </p:nvCxnSpPr>
        <p:spPr>
          <a:xfrm flipH="1" flipV="1">
            <a:off x="5943600" y="1023730"/>
            <a:ext cx="3786809" cy="175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9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FF9FD-93DC-4525-9074-CAF18A629A35}"/>
              </a:ext>
            </a:extLst>
          </p:cNvPr>
          <p:cNvPicPr>
            <a:picLocks noChangeAspect="1"/>
          </p:cNvPicPr>
          <p:nvPr/>
        </p:nvPicPr>
        <p:blipFill>
          <a:blip r:embed="rId3"/>
          <a:stretch>
            <a:fillRect/>
          </a:stretch>
        </p:blipFill>
        <p:spPr>
          <a:xfrm>
            <a:off x="418561" y="389655"/>
            <a:ext cx="1274174" cy="993734"/>
          </a:xfrm>
          <a:prstGeom prst="rect">
            <a:avLst/>
          </a:prstGeom>
        </p:spPr>
      </p:pic>
      <p:sp>
        <p:nvSpPr>
          <p:cNvPr id="3" name="Title 2">
            <a:extLst>
              <a:ext uri="{FF2B5EF4-FFF2-40B4-BE49-F238E27FC236}">
                <a16:creationId xmlns:a16="http://schemas.microsoft.com/office/drawing/2014/main" id="{ECAB8682-2636-40B6-84AF-EE4CA65CD6FC}"/>
              </a:ext>
            </a:extLst>
          </p:cNvPr>
          <p:cNvSpPr>
            <a:spLocks noGrp="1"/>
          </p:cNvSpPr>
          <p:nvPr>
            <p:ph type="title"/>
          </p:nvPr>
        </p:nvSpPr>
        <p:spPr>
          <a:xfrm>
            <a:off x="2085278" y="365125"/>
            <a:ext cx="8567926" cy="1325563"/>
          </a:xfrm>
        </p:spPr>
        <p:txBody>
          <a:bodyPr/>
          <a:lstStyle/>
          <a:p>
            <a:r>
              <a:rPr lang="en-US" dirty="0"/>
              <a:t>Additional Questions - KSBN</a:t>
            </a:r>
          </a:p>
        </p:txBody>
      </p:sp>
      <p:pic>
        <p:nvPicPr>
          <p:cNvPr id="6" name="Content Placeholder 5">
            <a:extLst>
              <a:ext uri="{FF2B5EF4-FFF2-40B4-BE49-F238E27FC236}">
                <a16:creationId xmlns:a16="http://schemas.microsoft.com/office/drawing/2014/main" id="{8F18F98B-DB8F-1254-9FBA-3B43608D0C1A}"/>
              </a:ext>
            </a:extLst>
          </p:cNvPr>
          <p:cNvPicPr>
            <a:picLocks noGrp="1" noChangeAspect="1"/>
          </p:cNvPicPr>
          <p:nvPr>
            <p:ph idx="1"/>
          </p:nvPr>
        </p:nvPicPr>
        <p:blipFill>
          <a:blip r:embed="rId4"/>
          <a:stretch>
            <a:fillRect/>
          </a:stretch>
        </p:blipFill>
        <p:spPr>
          <a:xfrm>
            <a:off x="2251159" y="1487074"/>
            <a:ext cx="9029753" cy="4297500"/>
          </a:xfrm>
        </p:spPr>
      </p:pic>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0A4D2BF5-9243-737C-5158-4ED9EE70616A}"/>
                  </a:ext>
                </a:extLst>
              </p14:cNvPr>
              <p14:cNvContentPartPr/>
              <p14:nvPr/>
            </p14:nvContentPartPr>
            <p14:xfrm>
              <a:off x="2620863" y="3129151"/>
              <a:ext cx="3233880" cy="1334160"/>
            </p14:xfrm>
          </p:contentPart>
        </mc:Choice>
        <mc:Fallback>
          <p:pic>
            <p:nvPicPr>
              <p:cNvPr id="7" name="Ink 6">
                <a:extLst>
                  <a:ext uri="{FF2B5EF4-FFF2-40B4-BE49-F238E27FC236}">
                    <a16:creationId xmlns:a16="http://schemas.microsoft.com/office/drawing/2014/main" id="{0A4D2BF5-9243-737C-5158-4ED9EE70616A}"/>
                  </a:ext>
                </a:extLst>
              </p:cNvPr>
              <p:cNvPicPr/>
              <p:nvPr/>
            </p:nvPicPr>
            <p:blipFill>
              <a:blip r:embed="rId6"/>
              <a:stretch>
                <a:fillRect/>
              </a:stretch>
            </p:blipFill>
            <p:spPr>
              <a:xfrm>
                <a:off x="2611863" y="3120151"/>
                <a:ext cx="3251520" cy="1351800"/>
              </a:xfrm>
              <a:prstGeom prst="rect">
                <a:avLst/>
              </a:prstGeom>
            </p:spPr>
          </p:pic>
        </mc:Fallback>
      </mc:AlternateContent>
      <p:sp>
        <p:nvSpPr>
          <p:cNvPr id="8" name="TextBox 7">
            <a:extLst>
              <a:ext uri="{FF2B5EF4-FFF2-40B4-BE49-F238E27FC236}">
                <a16:creationId xmlns:a16="http://schemas.microsoft.com/office/drawing/2014/main" id="{F5D9F702-3AC8-EFAF-F646-DAE98E5DB578}"/>
              </a:ext>
            </a:extLst>
          </p:cNvPr>
          <p:cNvSpPr txBox="1"/>
          <p:nvPr/>
        </p:nvSpPr>
        <p:spPr>
          <a:xfrm>
            <a:off x="418560" y="2266122"/>
            <a:ext cx="1589143" cy="1754326"/>
          </a:xfrm>
          <a:prstGeom prst="rect">
            <a:avLst/>
          </a:prstGeom>
          <a:noFill/>
        </p:spPr>
        <p:txBody>
          <a:bodyPr wrap="square" rtlCol="0">
            <a:spAutoFit/>
          </a:bodyPr>
          <a:lstStyle/>
          <a:p>
            <a:r>
              <a:rPr lang="en-US" dirty="0"/>
              <a:t>There are 3 sections of questions:</a:t>
            </a:r>
          </a:p>
          <a:p>
            <a:r>
              <a:rPr lang="en-US" dirty="0"/>
              <a:t>1. CORE ?’s,</a:t>
            </a:r>
          </a:p>
          <a:p>
            <a:r>
              <a:rPr lang="en-US" dirty="0"/>
              <a:t>2. COVID ?’s</a:t>
            </a:r>
          </a:p>
          <a:p>
            <a:r>
              <a:rPr lang="en-US" dirty="0">
                <a:solidFill>
                  <a:srgbClr val="C00000"/>
                </a:solidFill>
              </a:rPr>
              <a:t>3. KSBN ?’s</a:t>
            </a:r>
          </a:p>
        </p:txBody>
      </p:sp>
      <p:cxnSp>
        <p:nvCxnSpPr>
          <p:cNvPr id="10" name="Straight Arrow Connector 9">
            <a:extLst>
              <a:ext uri="{FF2B5EF4-FFF2-40B4-BE49-F238E27FC236}">
                <a16:creationId xmlns:a16="http://schemas.microsoft.com/office/drawing/2014/main" id="{7F31082E-B30F-C542-A3DA-E17722593717}"/>
              </a:ext>
            </a:extLst>
          </p:cNvPr>
          <p:cNvCxnSpPr>
            <a:cxnSpLocks/>
          </p:cNvCxnSpPr>
          <p:nvPr/>
        </p:nvCxnSpPr>
        <p:spPr>
          <a:xfrm>
            <a:off x="1692735" y="3816626"/>
            <a:ext cx="17362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767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FF9FD-93DC-4525-9074-CAF18A629A35}"/>
              </a:ext>
            </a:extLst>
          </p:cNvPr>
          <p:cNvPicPr>
            <a:picLocks noChangeAspect="1"/>
          </p:cNvPicPr>
          <p:nvPr/>
        </p:nvPicPr>
        <p:blipFill>
          <a:blip r:embed="rId3"/>
          <a:stretch>
            <a:fillRect/>
          </a:stretch>
        </p:blipFill>
        <p:spPr>
          <a:xfrm>
            <a:off x="418561" y="389655"/>
            <a:ext cx="1274174" cy="993734"/>
          </a:xfrm>
          <a:prstGeom prst="rect">
            <a:avLst/>
          </a:prstGeom>
        </p:spPr>
      </p:pic>
      <p:sp>
        <p:nvSpPr>
          <p:cNvPr id="3" name="Title 2">
            <a:extLst>
              <a:ext uri="{FF2B5EF4-FFF2-40B4-BE49-F238E27FC236}">
                <a16:creationId xmlns:a16="http://schemas.microsoft.com/office/drawing/2014/main" id="{ECAB8682-2636-40B6-84AF-EE4CA65CD6FC}"/>
              </a:ext>
            </a:extLst>
          </p:cNvPr>
          <p:cNvSpPr>
            <a:spLocks noGrp="1"/>
          </p:cNvSpPr>
          <p:nvPr>
            <p:ph type="title"/>
          </p:nvPr>
        </p:nvSpPr>
        <p:spPr>
          <a:xfrm>
            <a:off x="2575932" y="365125"/>
            <a:ext cx="8077272" cy="1325563"/>
          </a:xfrm>
        </p:spPr>
        <p:txBody>
          <a:bodyPr/>
          <a:lstStyle/>
          <a:p>
            <a:r>
              <a:rPr lang="en-US" dirty="0"/>
              <a:t>Additional Questions - KSBN</a:t>
            </a:r>
          </a:p>
        </p:txBody>
      </p:sp>
      <p:sp>
        <p:nvSpPr>
          <p:cNvPr id="4" name="Content Placeholder 3">
            <a:extLst>
              <a:ext uri="{FF2B5EF4-FFF2-40B4-BE49-F238E27FC236}">
                <a16:creationId xmlns:a16="http://schemas.microsoft.com/office/drawing/2014/main" id="{CA79032B-5C11-444C-BC3F-2A51A8E4E906}"/>
              </a:ext>
            </a:extLst>
          </p:cNvPr>
          <p:cNvSpPr>
            <a:spLocks noGrp="1"/>
          </p:cNvSpPr>
          <p:nvPr>
            <p:ph idx="1"/>
          </p:nvPr>
        </p:nvSpPr>
        <p:spPr>
          <a:xfrm>
            <a:off x="2385391" y="1540566"/>
            <a:ext cx="8716618" cy="4218312"/>
          </a:xfrm>
        </p:spPr>
        <p:txBody>
          <a:bodyPr/>
          <a:lstStyle/>
          <a:p>
            <a:pPr marL="0" indent="0">
              <a:buNone/>
            </a:pPr>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54D6285A-3DB7-2A53-A58B-86922282B488}"/>
              </a:ext>
            </a:extLst>
          </p:cNvPr>
          <p:cNvPicPr>
            <a:picLocks noChangeAspect="1"/>
          </p:cNvPicPr>
          <p:nvPr/>
        </p:nvPicPr>
        <p:blipFill>
          <a:blip r:embed="rId4"/>
          <a:stretch>
            <a:fillRect/>
          </a:stretch>
        </p:blipFill>
        <p:spPr>
          <a:xfrm>
            <a:off x="2749903" y="1612200"/>
            <a:ext cx="7729330" cy="4075043"/>
          </a:xfrm>
          <a:prstGeom prst="rect">
            <a:avLst/>
          </a:prstGeom>
        </p:spPr>
      </p:pic>
      <p:sp>
        <p:nvSpPr>
          <p:cNvPr id="7" name="TextBox 6">
            <a:extLst>
              <a:ext uri="{FF2B5EF4-FFF2-40B4-BE49-F238E27FC236}">
                <a16:creationId xmlns:a16="http://schemas.microsoft.com/office/drawing/2014/main" id="{EA44EEB1-3410-7AED-2347-DC33A51F921B}"/>
              </a:ext>
            </a:extLst>
          </p:cNvPr>
          <p:cNvSpPr txBox="1"/>
          <p:nvPr/>
        </p:nvSpPr>
        <p:spPr>
          <a:xfrm>
            <a:off x="566530" y="2037522"/>
            <a:ext cx="1644890" cy="1754326"/>
          </a:xfrm>
          <a:prstGeom prst="rect">
            <a:avLst/>
          </a:prstGeom>
          <a:noFill/>
        </p:spPr>
        <p:txBody>
          <a:bodyPr wrap="square" rtlCol="0">
            <a:spAutoFit/>
          </a:bodyPr>
          <a:lstStyle/>
          <a:p>
            <a:r>
              <a:rPr lang="en-US" dirty="0">
                <a:solidFill>
                  <a:srgbClr val="C00000"/>
                </a:solidFill>
              </a:rPr>
              <a:t>Some questions have a place to upload a list if you wish – it is not required.</a:t>
            </a:r>
          </a:p>
        </p:txBody>
      </p:sp>
      <p:cxnSp>
        <p:nvCxnSpPr>
          <p:cNvPr id="9" name="Straight Arrow Connector 8">
            <a:extLst>
              <a:ext uri="{FF2B5EF4-FFF2-40B4-BE49-F238E27FC236}">
                <a16:creationId xmlns:a16="http://schemas.microsoft.com/office/drawing/2014/main" id="{CD15C9C2-9874-5D7F-E59C-AF275A69C9CA}"/>
              </a:ext>
            </a:extLst>
          </p:cNvPr>
          <p:cNvCxnSpPr/>
          <p:nvPr/>
        </p:nvCxnSpPr>
        <p:spPr>
          <a:xfrm>
            <a:off x="2127127" y="3101009"/>
            <a:ext cx="1689499" cy="690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176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FF9FD-93DC-4525-9074-CAF18A629A35}"/>
              </a:ext>
            </a:extLst>
          </p:cNvPr>
          <p:cNvPicPr>
            <a:picLocks noChangeAspect="1"/>
          </p:cNvPicPr>
          <p:nvPr/>
        </p:nvPicPr>
        <p:blipFill>
          <a:blip r:embed="rId3"/>
          <a:stretch>
            <a:fillRect/>
          </a:stretch>
        </p:blipFill>
        <p:spPr>
          <a:xfrm>
            <a:off x="418561" y="389655"/>
            <a:ext cx="1274174" cy="993734"/>
          </a:xfrm>
          <a:prstGeom prst="rect">
            <a:avLst/>
          </a:prstGeom>
        </p:spPr>
      </p:pic>
      <p:sp>
        <p:nvSpPr>
          <p:cNvPr id="3" name="Title 2">
            <a:extLst>
              <a:ext uri="{FF2B5EF4-FFF2-40B4-BE49-F238E27FC236}">
                <a16:creationId xmlns:a16="http://schemas.microsoft.com/office/drawing/2014/main" id="{ECAB8682-2636-40B6-84AF-EE4CA65CD6FC}"/>
              </a:ext>
            </a:extLst>
          </p:cNvPr>
          <p:cNvSpPr>
            <a:spLocks noGrp="1"/>
          </p:cNvSpPr>
          <p:nvPr>
            <p:ph type="title"/>
          </p:nvPr>
        </p:nvSpPr>
        <p:spPr>
          <a:xfrm>
            <a:off x="2575932" y="365125"/>
            <a:ext cx="8077272" cy="1325563"/>
          </a:xfrm>
        </p:spPr>
        <p:txBody>
          <a:bodyPr/>
          <a:lstStyle/>
          <a:p>
            <a:r>
              <a:rPr lang="en-US" dirty="0"/>
              <a:t>Additional Questions - KSBN</a:t>
            </a:r>
          </a:p>
        </p:txBody>
      </p:sp>
      <p:sp>
        <p:nvSpPr>
          <p:cNvPr id="4" name="Content Placeholder 3">
            <a:extLst>
              <a:ext uri="{FF2B5EF4-FFF2-40B4-BE49-F238E27FC236}">
                <a16:creationId xmlns:a16="http://schemas.microsoft.com/office/drawing/2014/main" id="{CA79032B-5C11-444C-BC3F-2A51A8E4E906}"/>
              </a:ext>
            </a:extLst>
          </p:cNvPr>
          <p:cNvSpPr>
            <a:spLocks noGrp="1"/>
          </p:cNvSpPr>
          <p:nvPr>
            <p:ph idx="1"/>
          </p:nvPr>
        </p:nvSpPr>
        <p:spPr>
          <a:xfrm>
            <a:off x="1399205" y="1895707"/>
            <a:ext cx="10185400" cy="3902927"/>
          </a:xfrm>
        </p:spPr>
        <p:txBody>
          <a:bodyPr/>
          <a:lstStyle/>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F6306422-4477-015D-1273-FD0B0CE5034D}"/>
              </a:ext>
            </a:extLst>
          </p:cNvPr>
          <p:cNvPicPr>
            <a:picLocks noChangeAspect="1"/>
          </p:cNvPicPr>
          <p:nvPr/>
        </p:nvPicPr>
        <p:blipFill>
          <a:blip r:embed="rId4"/>
          <a:stretch>
            <a:fillRect/>
          </a:stretch>
        </p:blipFill>
        <p:spPr>
          <a:xfrm>
            <a:off x="2575932" y="1314587"/>
            <a:ext cx="7164416" cy="4768161"/>
          </a:xfrm>
          <a:prstGeom prst="rect">
            <a:avLst/>
          </a:prstGeom>
        </p:spPr>
      </p:pic>
      <p:sp>
        <p:nvSpPr>
          <p:cNvPr id="8" name="TextBox 7">
            <a:extLst>
              <a:ext uri="{FF2B5EF4-FFF2-40B4-BE49-F238E27FC236}">
                <a16:creationId xmlns:a16="http://schemas.microsoft.com/office/drawing/2014/main" id="{1A31C5D4-69F7-CA4B-F94A-6BA6C487D65E}"/>
              </a:ext>
            </a:extLst>
          </p:cNvPr>
          <p:cNvSpPr txBox="1"/>
          <p:nvPr/>
        </p:nvSpPr>
        <p:spPr>
          <a:xfrm>
            <a:off x="404243" y="1654425"/>
            <a:ext cx="1917135" cy="2862322"/>
          </a:xfrm>
          <a:prstGeom prst="rect">
            <a:avLst/>
          </a:prstGeom>
          <a:noFill/>
        </p:spPr>
        <p:txBody>
          <a:bodyPr wrap="square" rtlCol="0">
            <a:spAutoFit/>
          </a:bodyPr>
          <a:lstStyle/>
          <a:p>
            <a:r>
              <a:rPr lang="en-US" dirty="0"/>
              <a:t>Four of the questions will require an attachment. </a:t>
            </a:r>
          </a:p>
          <a:p>
            <a:r>
              <a:rPr lang="en-US" dirty="0"/>
              <a:t>If you would like to use the KSBN template, it is provided for you.</a:t>
            </a:r>
          </a:p>
          <a:p>
            <a:r>
              <a:rPr lang="en-US" dirty="0">
                <a:solidFill>
                  <a:srgbClr val="C00000"/>
                </a:solidFill>
              </a:rPr>
              <a:t>IT IS NOT REQUIRED!</a:t>
            </a:r>
          </a:p>
        </p:txBody>
      </p:sp>
      <p:cxnSp>
        <p:nvCxnSpPr>
          <p:cNvPr id="10" name="Straight Arrow Connector 9">
            <a:extLst>
              <a:ext uri="{FF2B5EF4-FFF2-40B4-BE49-F238E27FC236}">
                <a16:creationId xmlns:a16="http://schemas.microsoft.com/office/drawing/2014/main" id="{6E601E4D-F0EE-F635-EE11-605E2611D30E}"/>
              </a:ext>
            </a:extLst>
          </p:cNvPr>
          <p:cNvCxnSpPr/>
          <p:nvPr/>
        </p:nvCxnSpPr>
        <p:spPr>
          <a:xfrm>
            <a:off x="1798982" y="3676153"/>
            <a:ext cx="18983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F2AD29-D82E-3AA2-DDFF-ED760F537E39}"/>
              </a:ext>
            </a:extLst>
          </p:cNvPr>
          <p:cNvSpPr txBox="1"/>
          <p:nvPr/>
        </p:nvSpPr>
        <p:spPr>
          <a:xfrm>
            <a:off x="10118035" y="2941983"/>
            <a:ext cx="1866347" cy="2031325"/>
          </a:xfrm>
          <a:prstGeom prst="rect">
            <a:avLst/>
          </a:prstGeom>
          <a:noFill/>
        </p:spPr>
        <p:txBody>
          <a:bodyPr wrap="square" rtlCol="0">
            <a:spAutoFit/>
          </a:bodyPr>
          <a:lstStyle/>
          <a:p>
            <a:r>
              <a:rPr lang="en-US"/>
              <a:t>Whatever attachment you use can be attached when you see the </a:t>
            </a:r>
            <a:r>
              <a:rPr lang="en-US">
                <a:solidFill>
                  <a:srgbClr val="C00000"/>
                </a:solidFill>
              </a:rPr>
              <a:t>“Choose File” </a:t>
            </a:r>
            <a:r>
              <a:rPr lang="en-US"/>
              <a:t>button</a:t>
            </a:r>
            <a:endParaRPr lang="en-US" dirty="0"/>
          </a:p>
        </p:txBody>
      </p:sp>
      <p:cxnSp>
        <p:nvCxnSpPr>
          <p:cNvPr id="13" name="Straight Arrow Connector 12">
            <a:extLst>
              <a:ext uri="{FF2B5EF4-FFF2-40B4-BE49-F238E27FC236}">
                <a16:creationId xmlns:a16="http://schemas.microsoft.com/office/drawing/2014/main" id="{A1CB0338-EC3D-7564-E2FF-77C1346483A7}"/>
              </a:ext>
            </a:extLst>
          </p:cNvPr>
          <p:cNvCxnSpPr/>
          <p:nvPr/>
        </p:nvCxnSpPr>
        <p:spPr>
          <a:xfrm flipH="1">
            <a:off x="4819966" y="4516747"/>
            <a:ext cx="5298069" cy="820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2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FFF9FD-93DC-4525-9074-CAF18A629A35}"/>
              </a:ext>
            </a:extLst>
          </p:cNvPr>
          <p:cNvPicPr>
            <a:picLocks noChangeAspect="1"/>
          </p:cNvPicPr>
          <p:nvPr/>
        </p:nvPicPr>
        <p:blipFill>
          <a:blip r:embed="rId3"/>
          <a:stretch>
            <a:fillRect/>
          </a:stretch>
        </p:blipFill>
        <p:spPr>
          <a:xfrm>
            <a:off x="959602" y="239752"/>
            <a:ext cx="1274174" cy="993734"/>
          </a:xfrm>
          <a:prstGeom prst="rect">
            <a:avLst/>
          </a:prstGeom>
        </p:spPr>
      </p:pic>
      <p:sp>
        <p:nvSpPr>
          <p:cNvPr id="3" name="Title 2">
            <a:extLst>
              <a:ext uri="{FF2B5EF4-FFF2-40B4-BE49-F238E27FC236}">
                <a16:creationId xmlns:a16="http://schemas.microsoft.com/office/drawing/2014/main" id="{055BED79-E58C-4C89-991F-CD071E060C4F}"/>
              </a:ext>
            </a:extLst>
          </p:cNvPr>
          <p:cNvSpPr>
            <a:spLocks noGrp="1"/>
          </p:cNvSpPr>
          <p:nvPr>
            <p:ph type="title"/>
          </p:nvPr>
        </p:nvSpPr>
        <p:spPr>
          <a:xfrm>
            <a:off x="2550845" y="345030"/>
            <a:ext cx="3688292" cy="708102"/>
          </a:xfrm>
        </p:spPr>
        <p:txBody>
          <a:bodyPr/>
          <a:lstStyle/>
          <a:p>
            <a:r>
              <a:rPr lang="en-US" dirty="0"/>
              <a:t>Graduate Section</a:t>
            </a:r>
          </a:p>
        </p:txBody>
      </p:sp>
      <p:pic>
        <p:nvPicPr>
          <p:cNvPr id="7" name="Content Placeholder 6">
            <a:extLst>
              <a:ext uri="{FF2B5EF4-FFF2-40B4-BE49-F238E27FC236}">
                <a16:creationId xmlns:a16="http://schemas.microsoft.com/office/drawing/2014/main" id="{E3A76E04-E652-3BB7-CB0E-73F5266187F5}"/>
              </a:ext>
            </a:extLst>
          </p:cNvPr>
          <p:cNvPicPr>
            <a:picLocks noGrp="1" noChangeAspect="1"/>
          </p:cNvPicPr>
          <p:nvPr>
            <p:ph idx="1"/>
          </p:nvPr>
        </p:nvPicPr>
        <p:blipFill>
          <a:blip r:embed="rId4"/>
          <a:stretch>
            <a:fillRect/>
          </a:stretch>
        </p:blipFill>
        <p:spPr>
          <a:xfrm>
            <a:off x="6239137" y="1448847"/>
            <a:ext cx="5435876" cy="4234070"/>
          </a:xfrm>
        </p:spPr>
      </p:pic>
      <p:sp>
        <p:nvSpPr>
          <p:cNvPr id="5" name="Text Placeholder 4">
            <a:extLst>
              <a:ext uri="{FF2B5EF4-FFF2-40B4-BE49-F238E27FC236}">
                <a16:creationId xmlns:a16="http://schemas.microsoft.com/office/drawing/2014/main" id="{3F94CEA5-6703-40A8-A19D-8B51751E1CAF}"/>
              </a:ext>
            </a:extLst>
          </p:cNvPr>
          <p:cNvSpPr>
            <a:spLocks noGrp="1"/>
          </p:cNvSpPr>
          <p:nvPr>
            <p:ph type="body" sz="half" idx="2"/>
          </p:nvPr>
        </p:nvSpPr>
        <p:spPr>
          <a:xfrm>
            <a:off x="1252330" y="1689652"/>
            <a:ext cx="4583551" cy="4234070"/>
          </a:xfrm>
        </p:spPr>
        <p:txBody>
          <a:bodyPr/>
          <a:lstStyle/>
          <a:p>
            <a:r>
              <a:rPr lang="en-US" sz="1800" dirty="0"/>
              <a:t>Graduate programs will have to complete their section once the UG program data is entered (due to survey requirements for mandatory questions).</a:t>
            </a:r>
            <a:endParaRPr lang="en-US" dirty="0"/>
          </a:p>
          <a:p>
            <a:r>
              <a:rPr lang="en-US" sz="1800" dirty="0">
                <a:solidFill>
                  <a:srgbClr val="C00000"/>
                </a:solidFill>
              </a:rPr>
              <a:t>IF YOU HAVE A GRADUATE PROGRAM – DO NOT SUBMIT AT THE END OF THE UG SECTION.  </a:t>
            </a:r>
            <a:r>
              <a:rPr lang="en-US" dirty="0">
                <a:solidFill>
                  <a:srgbClr val="C00000"/>
                </a:solidFill>
              </a:rPr>
              <a:t>Save your work, answer “Yes” to the question “Do you have a graduate program?” and forward to the person who will answer the graduate program questions.</a:t>
            </a:r>
          </a:p>
          <a:p>
            <a:r>
              <a:rPr lang="en-US" dirty="0"/>
              <a:t>Same directions apply to the graduate section – you may save and return to the survey using the same computer/internet browser.  DO NOT submit until all questions have been completed.</a:t>
            </a:r>
          </a:p>
          <a:p>
            <a:r>
              <a:rPr lang="en-US" sz="1800" dirty="0">
                <a:solidFill>
                  <a:srgbClr val="C00000"/>
                </a:solidFill>
              </a:rPr>
              <a:t>Save a copy of your submission prior to submitting.</a:t>
            </a:r>
          </a:p>
        </p:txBody>
      </p:sp>
    </p:spTree>
    <p:extLst>
      <p:ext uri="{BB962C8B-B14F-4D97-AF65-F5344CB8AC3E}">
        <p14:creationId xmlns:p14="http://schemas.microsoft.com/office/powerpoint/2010/main" val="3287859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0935-B53C-47F5-A6E1-DEA08EAA1419}"/>
              </a:ext>
            </a:extLst>
          </p:cNvPr>
          <p:cNvSpPr>
            <a:spLocks noGrp="1"/>
          </p:cNvSpPr>
          <p:nvPr>
            <p:ph type="title"/>
          </p:nvPr>
        </p:nvSpPr>
        <p:spPr/>
        <p:txBody>
          <a:bodyPr/>
          <a:lstStyle/>
          <a:p>
            <a:r>
              <a:rPr lang="en-US" dirty="0">
                <a:solidFill>
                  <a:srgbClr val="002060"/>
                </a:solidFill>
              </a:rPr>
              <a:t>Submitting the Survey</a:t>
            </a:r>
          </a:p>
        </p:txBody>
      </p:sp>
      <p:sp>
        <p:nvSpPr>
          <p:cNvPr id="3" name="Content Placeholder 2">
            <a:extLst>
              <a:ext uri="{FF2B5EF4-FFF2-40B4-BE49-F238E27FC236}">
                <a16:creationId xmlns:a16="http://schemas.microsoft.com/office/drawing/2014/main" id="{6F25817D-C8DD-489A-B978-75F5B9B1AA35}"/>
              </a:ext>
            </a:extLst>
          </p:cNvPr>
          <p:cNvSpPr>
            <a:spLocks noGrp="1"/>
          </p:cNvSpPr>
          <p:nvPr>
            <p:ph idx="1"/>
          </p:nvPr>
        </p:nvSpPr>
        <p:spPr>
          <a:xfrm>
            <a:off x="593205" y="1690688"/>
            <a:ext cx="10185400" cy="4113764"/>
          </a:xfrm>
        </p:spPr>
        <p:txBody>
          <a:bodyPr>
            <a:normAutofit/>
          </a:bodyPr>
          <a:lstStyle/>
          <a:p>
            <a:pPr marL="0" indent="0">
              <a:buNone/>
            </a:pPr>
            <a:endParaRPr lang="en-US" dirty="0">
              <a:solidFill>
                <a:srgbClr val="002060"/>
              </a:solidFill>
            </a:endParaRPr>
          </a:p>
          <a:p>
            <a:r>
              <a:rPr lang="en-US" dirty="0">
                <a:solidFill>
                  <a:srgbClr val="002060"/>
                </a:solidFill>
                <a:latin typeface="Franklin Gothic Book" panose="020B0503020102020204" pitchFamily="34" charset="0"/>
              </a:rPr>
              <a:t>After the last question, you’ll have a summary of</a:t>
            </a:r>
          </a:p>
          <a:p>
            <a:pPr marL="0" indent="0">
              <a:buNone/>
            </a:pPr>
            <a:r>
              <a:rPr lang="en-US" dirty="0">
                <a:solidFill>
                  <a:srgbClr val="002060"/>
                </a:solidFill>
                <a:latin typeface="Franklin Gothic Book" panose="020B0503020102020204" pitchFamily="34" charset="0"/>
              </a:rPr>
              <a:t>   your responses.  (see next slide)</a:t>
            </a:r>
          </a:p>
          <a:p>
            <a:r>
              <a:rPr lang="en-US" dirty="0">
                <a:solidFill>
                  <a:srgbClr val="002060"/>
                </a:solidFill>
                <a:latin typeface="Franklin Gothic Book" panose="020B0503020102020204" pitchFamily="34" charset="0"/>
              </a:rPr>
              <a:t>You can then download your report before</a:t>
            </a:r>
          </a:p>
          <a:p>
            <a:pPr marL="0" indent="0">
              <a:buNone/>
            </a:pPr>
            <a:r>
              <a:rPr lang="en-US" dirty="0">
                <a:solidFill>
                  <a:srgbClr val="002060"/>
                </a:solidFill>
                <a:latin typeface="Franklin Gothic Book" panose="020B0503020102020204" pitchFamily="34" charset="0"/>
              </a:rPr>
              <a:t>   submitting.  </a:t>
            </a:r>
            <a:r>
              <a:rPr lang="en-US" dirty="0">
                <a:solidFill>
                  <a:srgbClr val="C00000"/>
                </a:solidFill>
                <a:latin typeface="Franklin Gothic Book" panose="020B0503020102020204" pitchFamily="34" charset="0"/>
              </a:rPr>
              <a:t>Please Save a copy of your report before submitting!</a:t>
            </a:r>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Click the </a:t>
            </a:r>
            <a:r>
              <a:rPr lang="en-US" dirty="0">
                <a:solidFill>
                  <a:schemeClr val="accent2">
                    <a:lumMod val="75000"/>
                  </a:schemeClr>
                </a:solidFill>
                <a:latin typeface="Franklin Gothic Book" panose="020B0503020102020204" pitchFamily="34" charset="0"/>
              </a:rPr>
              <a:t>“blue arrow” on the right </a:t>
            </a:r>
            <a:r>
              <a:rPr lang="en-US" dirty="0">
                <a:solidFill>
                  <a:srgbClr val="002060"/>
                </a:solidFill>
                <a:latin typeface="Franklin Gothic Book" panose="020B0503020102020204" pitchFamily="34" charset="0"/>
              </a:rPr>
              <a:t>of the progression bar– and you are finished!</a:t>
            </a:r>
          </a:p>
          <a:p>
            <a:endParaRPr lang="en-US" dirty="0">
              <a:solidFill>
                <a:srgbClr val="002060"/>
              </a:solidFill>
              <a:latin typeface="Franklin Gothic Book" panose="020B0503020102020204" pitchFamily="34" charset="0"/>
            </a:endParaRPr>
          </a:p>
          <a:p>
            <a:pPr marL="0" indent="0">
              <a:buNone/>
            </a:pPr>
            <a:endParaRPr lang="en-US" dirty="0">
              <a:solidFill>
                <a:srgbClr val="002060"/>
              </a:solidFill>
            </a:endParaRPr>
          </a:p>
          <a:p>
            <a:endParaRPr lang="en-US" dirty="0">
              <a:solidFill>
                <a:srgbClr val="002060"/>
              </a:solidFill>
            </a:endParaRPr>
          </a:p>
          <a:p>
            <a:pPr marL="0" indent="0">
              <a:buNone/>
            </a:pPr>
            <a:endParaRPr lang="en-US" dirty="0"/>
          </a:p>
        </p:txBody>
      </p:sp>
      <p:pic>
        <p:nvPicPr>
          <p:cNvPr id="5" name="Picture 4" descr="A picture containing indoor, table, sitting, small&#10;&#10;Description automatically generated">
            <a:extLst>
              <a:ext uri="{FF2B5EF4-FFF2-40B4-BE49-F238E27FC236}">
                <a16:creationId xmlns:a16="http://schemas.microsoft.com/office/drawing/2014/main" id="{77E667D3-E64C-4792-8390-5A6855E72689}"/>
              </a:ext>
            </a:extLst>
          </p:cNvPr>
          <p:cNvPicPr>
            <a:picLocks noChangeAspect="1"/>
          </p:cNvPicPr>
          <p:nvPr/>
        </p:nvPicPr>
        <p:blipFill>
          <a:blip r:embed="rId3"/>
          <a:stretch>
            <a:fillRect/>
          </a:stretch>
        </p:blipFill>
        <p:spPr>
          <a:xfrm>
            <a:off x="8515115" y="1477268"/>
            <a:ext cx="2953512" cy="2090928"/>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06F784AC-D1E8-5189-A511-8EC23352AC02}"/>
                  </a:ext>
                </a:extLst>
              </p14:cNvPr>
              <p14:cNvContentPartPr/>
              <p14:nvPr/>
            </p14:nvContentPartPr>
            <p14:xfrm>
              <a:off x="3895983" y="2971471"/>
              <a:ext cx="360" cy="360"/>
            </p14:xfrm>
          </p:contentPart>
        </mc:Choice>
        <mc:Fallback>
          <p:pic>
            <p:nvPicPr>
              <p:cNvPr id="4" name="Ink 3">
                <a:extLst>
                  <a:ext uri="{FF2B5EF4-FFF2-40B4-BE49-F238E27FC236}">
                    <a16:creationId xmlns:a16="http://schemas.microsoft.com/office/drawing/2014/main" id="{06F784AC-D1E8-5189-A511-8EC23352AC02}"/>
                  </a:ext>
                </a:extLst>
              </p:cNvPr>
              <p:cNvPicPr/>
              <p:nvPr/>
            </p:nvPicPr>
            <p:blipFill>
              <a:blip r:embed="rId5"/>
              <a:stretch>
                <a:fillRect/>
              </a:stretch>
            </p:blipFill>
            <p:spPr>
              <a:xfrm>
                <a:off x="3886983" y="296247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1849A863-E052-31D2-77A5-BA0DE296C0A7}"/>
                  </a:ext>
                </a:extLst>
              </p14:cNvPr>
              <p14:cNvContentPartPr/>
              <p14:nvPr/>
            </p14:nvContentPartPr>
            <p14:xfrm>
              <a:off x="3697263" y="2852311"/>
              <a:ext cx="360" cy="360"/>
            </p14:xfrm>
          </p:contentPart>
        </mc:Choice>
        <mc:Fallback>
          <p:pic>
            <p:nvPicPr>
              <p:cNvPr id="6" name="Ink 5">
                <a:extLst>
                  <a:ext uri="{FF2B5EF4-FFF2-40B4-BE49-F238E27FC236}">
                    <a16:creationId xmlns:a16="http://schemas.microsoft.com/office/drawing/2014/main" id="{1849A863-E052-31D2-77A5-BA0DE296C0A7}"/>
                  </a:ext>
                </a:extLst>
              </p:cNvPr>
              <p:cNvPicPr/>
              <p:nvPr/>
            </p:nvPicPr>
            <p:blipFill>
              <a:blip r:embed="rId5"/>
              <a:stretch>
                <a:fillRect/>
              </a:stretch>
            </p:blipFill>
            <p:spPr>
              <a:xfrm>
                <a:off x="3688263" y="284367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7BB9BAB8-26A0-CC84-EBBC-D23F0F6AFB92}"/>
                  </a:ext>
                </a:extLst>
              </p14:cNvPr>
              <p14:cNvContentPartPr/>
              <p14:nvPr/>
            </p14:nvContentPartPr>
            <p14:xfrm>
              <a:off x="3170223" y="2862031"/>
              <a:ext cx="360" cy="360"/>
            </p14:xfrm>
          </p:contentPart>
        </mc:Choice>
        <mc:Fallback>
          <p:pic>
            <p:nvPicPr>
              <p:cNvPr id="7" name="Ink 6">
                <a:extLst>
                  <a:ext uri="{FF2B5EF4-FFF2-40B4-BE49-F238E27FC236}">
                    <a16:creationId xmlns:a16="http://schemas.microsoft.com/office/drawing/2014/main" id="{7BB9BAB8-26A0-CC84-EBBC-D23F0F6AFB92}"/>
                  </a:ext>
                </a:extLst>
              </p:cNvPr>
              <p:cNvPicPr/>
              <p:nvPr/>
            </p:nvPicPr>
            <p:blipFill>
              <a:blip r:embed="rId5"/>
              <a:stretch>
                <a:fillRect/>
              </a:stretch>
            </p:blipFill>
            <p:spPr>
              <a:xfrm>
                <a:off x="3161223" y="285339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EF3AB83F-B5D4-F028-39E6-D1349DCC2269}"/>
                  </a:ext>
                </a:extLst>
              </p14:cNvPr>
              <p14:cNvContentPartPr/>
              <p14:nvPr/>
            </p14:nvContentPartPr>
            <p14:xfrm>
              <a:off x="3040983" y="2971471"/>
              <a:ext cx="360" cy="360"/>
            </p14:xfrm>
          </p:contentPart>
        </mc:Choice>
        <mc:Fallback>
          <p:pic>
            <p:nvPicPr>
              <p:cNvPr id="8" name="Ink 7">
                <a:extLst>
                  <a:ext uri="{FF2B5EF4-FFF2-40B4-BE49-F238E27FC236}">
                    <a16:creationId xmlns:a16="http://schemas.microsoft.com/office/drawing/2014/main" id="{EF3AB83F-B5D4-F028-39E6-D1349DCC2269}"/>
                  </a:ext>
                </a:extLst>
              </p:cNvPr>
              <p:cNvPicPr/>
              <p:nvPr/>
            </p:nvPicPr>
            <p:blipFill>
              <a:blip r:embed="rId5"/>
              <a:stretch>
                <a:fillRect/>
              </a:stretch>
            </p:blipFill>
            <p:spPr>
              <a:xfrm>
                <a:off x="3031983" y="296247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09E19136-D018-B576-ACA7-EE5B0725D7E2}"/>
                  </a:ext>
                </a:extLst>
              </p14:cNvPr>
              <p14:cNvContentPartPr/>
              <p14:nvPr/>
            </p14:nvContentPartPr>
            <p14:xfrm>
              <a:off x="-785457" y="775111"/>
              <a:ext cx="360" cy="360"/>
            </p14:xfrm>
          </p:contentPart>
        </mc:Choice>
        <mc:Fallback>
          <p:pic>
            <p:nvPicPr>
              <p:cNvPr id="9" name="Ink 8">
                <a:extLst>
                  <a:ext uri="{FF2B5EF4-FFF2-40B4-BE49-F238E27FC236}">
                    <a16:creationId xmlns:a16="http://schemas.microsoft.com/office/drawing/2014/main" id="{09E19136-D018-B576-ACA7-EE5B0725D7E2}"/>
                  </a:ext>
                </a:extLst>
              </p:cNvPr>
              <p:cNvPicPr/>
              <p:nvPr/>
            </p:nvPicPr>
            <p:blipFill>
              <a:blip r:embed="rId5"/>
              <a:stretch>
                <a:fillRect/>
              </a:stretch>
            </p:blipFill>
            <p:spPr>
              <a:xfrm>
                <a:off x="-794457" y="766111"/>
                <a:ext cx="18000" cy="18000"/>
              </a:xfrm>
              <a:prstGeom prst="rect">
                <a:avLst/>
              </a:prstGeom>
            </p:spPr>
          </p:pic>
        </mc:Fallback>
      </mc:AlternateContent>
    </p:spTree>
    <p:extLst>
      <p:ext uri="{BB962C8B-B14F-4D97-AF65-F5344CB8AC3E}">
        <p14:creationId xmlns:p14="http://schemas.microsoft.com/office/powerpoint/2010/main" val="2030392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464F2-08DE-4D80-8BD5-29C40081A368}"/>
              </a:ext>
            </a:extLst>
          </p:cNvPr>
          <p:cNvPicPr>
            <a:picLocks noChangeAspect="1"/>
          </p:cNvPicPr>
          <p:nvPr/>
        </p:nvPicPr>
        <p:blipFill>
          <a:blip r:embed="rId3"/>
          <a:stretch>
            <a:fillRect/>
          </a:stretch>
        </p:blipFill>
        <p:spPr>
          <a:xfrm>
            <a:off x="1746820" y="715617"/>
            <a:ext cx="7899803" cy="5108067"/>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2C51F9C1-0637-ADCC-A8EB-02AF10A1FF95}"/>
                  </a:ext>
                </a:extLst>
              </p14:cNvPr>
              <p14:cNvContentPartPr/>
              <p14:nvPr/>
            </p14:nvContentPartPr>
            <p14:xfrm>
              <a:off x="4171383" y="1460911"/>
              <a:ext cx="2783520" cy="1140480"/>
            </p14:xfrm>
          </p:contentPart>
        </mc:Choice>
        <mc:Fallback>
          <p:pic>
            <p:nvPicPr>
              <p:cNvPr id="3" name="Ink 2">
                <a:extLst>
                  <a:ext uri="{FF2B5EF4-FFF2-40B4-BE49-F238E27FC236}">
                    <a16:creationId xmlns:a16="http://schemas.microsoft.com/office/drawing/2014/main" id="{2C51F9C1-0637-ADCC-A8EB-02AF10A1FF95}"/>
                  </a:ext>
                </a:extLst>
              </p:cNvPr>
              <p:cNvPicPr/>
              <p:nvPr/>
            </p:nvPicPr>
            <p:blipFill>
              <a:blip r:embed="rId5"/>
              <a:stretch>
                <a:fillRect/>
              </a:stretch>
            </p:blipFill>
            <p:spPr>
              <a:xfrm>
                <a:off x="4162743" y="1451911"/>
                <a:ext cx="2801160" cy="1158120"/>
              </a:xfrm>
              <a:prstGeom prst="rect">
                <a:avLst/>
              </a:prstGeom>
            </p:spPr>
          </p:pic>
        </mc:Fallback>
      </mc:AlternateContent>
      <p:grpSp>
        <p:nvGrpSpPr>
          <p:cNvPr id="11" name="Group 10">
            <a:extLst>
              <a:ext uri="{FF2B5EF4-FFF2-40B4-BE49-F238E27FC236}">
                <a16:creationId xmlns:a16="http://schemas.microsoft.com/office/drawing/2014/main" id="{D2DB0972-FE9F-F757-5F2C-EE2488E6BE0C}"/>
              </a:ext>
            </a:extLst>
          </p:cNvPr>
          <p:cNvGrpSpPr/>
          <p:nvPr/>
        </p:nvGrpSpPr>
        <p:grpSpPr>
          <a:xfrm>
            <a:off x="8841303" y="1374213"/>
            <a:ext cx="1386720" cy="762120"/>
            <a:chOff x="8939943" y="1597351"/>
            <a:chExt cx="1386720" cy="762120"/>
          </a:xfrm>
        </p:grpSpPr>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4A55CAE2-67D7-844E-7C93-9E406AA956C5}"/>
                    </a:ext>
                  </a:extLst>
                </p14:cNvPr>
                <p14:cNvContentPartPr/>
                <p14:nvPr/>
              </p14:nvContentPartPr>
              <p14:xfrm>
                <a:off x="8939943" y="1597351"/>
                <a:ext cx="333360" cy="422640"/>
              </p14:xfrm>
            </p:contentPart>
          </mc:Choice>
          <mc:Fallback>
            <p:pic>
              <p:nvPicPr>
                <p:cNvPr id="4" name="Ink 3">
                  <a:extLst>
                    <a:ext uri="{FF2B5EF4-FFF2-40B4-BE49-F238E27FC236}">
                      <a16:creationId xmlns:a16="http://schemas.microsoft.com/office/drawing/2014/main" id="{4A55CAE2-67D7-844E-7C93-9E406AA956C5}"/>
                    </a:ext>
                  </a:extLst>
                </p:cNvPr>
                <p:cNvPicPr/>
                <p:nvPr/>
              </p:nvPicPr>
              <p:blipFill>
                <a:blip r:embed="rId7"/>
                <a:stretch>
                  <a:fillRect/>
                </a:stretch>
              </p:blipFill>
              <p:spPr>
                <a:xfrm>
                  <a:off x="8931303" y="1588351"/>
                  <a:ext cx="351000" cy="440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A7203879-3532-8A18-8070-ED1275842CDD}"/>
                    </a:ext>
                  </a:extLst>
                </p14:cNvPr>
                <p14:cNvContentPartPr/>
                <p14:nvPr/>
              </p14:nvContentPartPr>
              <p14:xfrm>
                <a:off x="9292743" y="1667551"/>
                <a:ext cx="241200" cy="454320"/>
              </p14:xfrm>
            </p:contentPart>
          </mc:Choice>
          <mc:Fallback>
            <p:pic>
              <p:nvPicPr>
                <p:cNvPr id="5" name="Ink 4">
                  <a:extLst>
                    <a:ext uri="{FF2B5EF4-FFF2-40B4-BE49-F238E27FC236}">
                      <a16:creationId xmlns:a16="http://schemas.microsoft.com/office/drawing/2014/main" id="{A7203879-3532-8A18-8070-ED1275842CDD}"/>
                    </a:ext>
                  </a:extLst>
                </p:cNvPr>
                <p:cNvPicPr/>
                <p:nvPr/>
              </p:nvPicPr>
              <p:blipFill>
                <a:blip r:embed="rId9"/>
                <a:stretch>
                  <a:fillRect/>
                </a:stretch>
              </p:blipFill>
              <p:spPr>
                <a:xfrm>
                  <a:off x="9284103" y="1658551"/>
                  <a:ext cx="258840" cy="4719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048B3B61-E442-4C01-C8BF-9DFD59CEEF71}"/>
                    </a:ext>
                  </a:extLst>
                </p14:cNvPr>
                <p14:cNvContentPartPr/>
                <p14:nvPr/>
              </p14:nvContentPartPr>
              <p14:xfrm>
                <a:off x="9372303" y="1857631"/>
                <a:ext cx="162360" cy="16200"/>
              </p14:xfrm>
            </p:contentPart>
          </mc:Choice>
          <mc:Fallback>
            <p:pic>
              <p:nvPicPr>
                <p:cNvPr id="7" name="Ink 6">
                  <a:extLst>
                    <a:ext uri="{FF2B5EF4-FFF2-40B4-BE49-F238E27FC236}">
                      <a16:creationId xmlns:a16="http://schemas.microsoft.com/office/drawing/2014/main" id="{048B3B61-E442-4C01-C8BF-9DFD59CEEF71}"/>
                    </a:ext>
                  </a:extLst>
                </p:cNvPr>
                <p:cNvPicPr/>
                <p:nvPr/>
              </p:nvPicPr>
              <p:blipFill>
                <a:blip r:embed="rId11"/>
                <a:stretch>
                  <a:fillRect/>
                </a:stretch>
              </p:blipFill>
              <p:spPr>
                <a:xfrm>
                  <a:off x="9363303" y="1848991"/>
                  <a:ext cx="180000" cy="338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6827CA79-4ABE-CC11-F7C0-D4E1A42DD49D}"/>
                    </a:ext>
                  </a:extLst>
                </p14:cNvPr>
                <p14:cNvContentPartPr/>
                <p14:nvPr/>
              </p14:nvContentPartPr>
              <p14:xfrm>
                <a:off x="9689823" y="1808311"/>
                <a:ext cx="280440" cy="360000"/>
              </p14:xfrm>
            </p:contentPart>
          </mc:Choice>
          <mc:Fallback>
            <p:pic>
              <p:nvPicPr>
                <p:cNvPr id="8" name="Ink 7">
                  <a:extLst>
                    <a:ext uri="{FF2B5EF4-FFF2-40B4-BE49-F238E27FC236}">
                      <a16:creationId xmlns:a16="http://schemas.microsoft.com/office/drawing/2014/main" id="{6827CA79-4ABE-CC11-F7C0-D4E1A42DD49D}"/>
                    </a:ext>
                  </a:extLst>
                </p:cNvPr>
                <p:cNvPicPr/>
                <p:nvPr/>
              </p:nvPicPr>
              <p:blipFill>
                <a:blip r:embed="rId13"/>
                <a:stretch>
                  <a:fillRect/>
                </a:stretch>
              </p:blipFill>
              <p:spPr>
                <a:xfrm>
                  <a:off x="9680823" y="1799671"/>
                  <a:ext cx="298080" cy="377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ED2FF834-301D-B574-0C80-D18E1217F49D}"/>
                    </a:ext>
                  </a:extLst>
                </p14:cNvPr>
                <p14:cNvContentPartPr/>
                <p14:nvPr/>
              </p14:nvContentPartPr>
              <p14:xfrm>
                <a:off x="9852543" y="2059951"/>
                <a:ext cx="474120" cy="299520"/>
              </p14:xfrm>
            </p:contentPart>
          </mc:Choice>
          <mc:Fallback>
            <p:pic>
              <p:nvPicPr>
                <p:cNvPr id="9" name="Ink 8">
                  <a:extLst>
                    <a:ext uri="{FF2B5EF4-FFF2-40B4-BE49-F238E27FC236}">
                      <a16:creationId xmlns:a16="http://schemas.microsoft.com/office/drawing/2014/main" id="{ED2FF834-301D-B574-0C80-D18E1217F49D}"/>
                    </a:ext>
                  </a:extLst>
                </p:cNvPr>
                <p:cNvPicPr/>
                <p:nvPr/>
              </p:nvPicPr>
              <p:blipFill>
                <a:blip r:embed="rId15"/>
                <a:stretch>
                  <a:fillRect/>
                </a:stretch>
              </p:blipFill>
              <p:spPr>
                <a:xfrm>
                  <a:off x="9843543" y="2051311"/>
                  <a:ext cx="491760" cy="3171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Ink 9">
                  <a:extLst>
                    <a:ext uri="{FF2B5EF4-FFF2-40B4-BE49-F238E27FC236}">
                      <a16:creationId xmlns:a16="http://schemas.microsoft.com/office/drawing/2014/main" id="{0DF1D7DA-FF25-6BFA-9639-AAD4CDE5733D}"/>
                    </a:ext>
                  </a:extLst>
                </p14:cNvPr>
                <p14:cNvContentPartPr/>
                <p14:nvPr/>
              </p14:nvContentPartPr>
              <p14:xfrm>
                <a:off x="9968823" y="2176231"/>
                <a:ext cx="151920" cy="56160"/>
              </p14:xfrm>
            </p:contentPart>
          </mc:Choice>
          <mc:Fallback>
            <p:pic>
              <p:nvPicPr>
                <p:cNvPr id="10" name="Ink 9">
                  <a:extLst>
                    <a:ext uri="{FF2B5EF4-FFF2-40B4-BE49-F238E27FC236}">
                      <a16:creationId xmlns:a16="http://schemas.microsoft.com/office/drawing/2014/main" id="{0DF1D7DA-FF25-6BFA-9639-AAD4CDE5733D}"/>
                    </a:ext>
                  </a:extLst>
                </p:cNvPr>
                <p:cNvPicPr/>
                <p:nvPr/>
              </p:nvPicPr>
              <p:blipFill>
                <a:blip r:embed="rId17"/>
                <a:stretch>
                  <a:fillRect/>
                </a:stretch>
              </p:blipFill>
              <p:spPr>
                <a:xfrm>
                  <a:off x="9959823" y="2167231"/>
                  <a:ext cx="169560" cy="7380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Requires="p14 aink">
          <p:contentPart p14:bwMode="auto" r:id="rId18">
            <p14:nvContentPartPr>
              <p14:cNvPr id="12" name="Ink 11">
                <a:extLst>
                  <a:ext uri="{FF2B5EF4-FFF2-40B4-BE49-F238E27FC236}">
                    <a16:creationId xmlns:a16="http://schemas.microsoft.com/office/drawing/2014/main" id="{3FE6B4EE-0073-1B52-87CD-B68924916218}"/>
                  </a:ext>
                </a:extLst>
              </p14:cNvPr>
              <p14:cNvContentPartPr/>
              <p14:nvPr/>
            </p14:nvContentPartPr>
            <p14:xfrm>
              <a:off x="6469263" y="2493751"/>
              <a:ext cx="1472760" cy="1025640"/>
            </p14:xfrm>
          </p:contentPart>
        </mc:Choice>
        <mc:Fallback>
          <p:pic>
            <p:nvPicPr>
              <p:cNvPr id="12" name="Ink 11">
                <a:extLst>
                  <a:ext uri="{FF2B5EF4-FFF2-40B4-BE49-F238E27FC236}">
                    <a16:creationId xmlns:a16="http://schemas.microsoft.com/office/drawing/2014/main" id="{3FE6B4EE-0073-1B52-87CD-B68924916218}"/>
                  </a:ext>
                </a:extLst>
              </p:cNvPr>
              <p:cNvPicPr/>
              <p:nvPr/>
            </p:nvPicPr>
            <p:blipFill>
              <a:blip r:embed="rId19"/>
              <a:stretch>
                <a:fillRect/>
              </a:stretch>
            </p:blipFill>
            <p:spPr>
              <a:xfrm>
                <a:off x="6451623" y="2475751"/>
                <a:ext cx="1508400" cy="1061280"/>
              </a:xfrm>
              <a:prstGeom prst="rect">
                <a:avLst/>
              </a:prstGeom>
            </p:spPr>
          </p:pic>
        </mc:Fallback>
      </mc:AlternateContent>
      <p:cxnSp>
        <p:nvCxnSpPr>
          <p:cNvPr id="14" name="Straight Arrow Connector 13">
            <a:extLst>
              <a:ext uri="{FF2B5EF4-FFF2-40B4-BE49-F238E27FC236}">
                <a16:creationId xmlns:a16="http://schemas.microsoft.com/office/drawing/2014/main" id="{0CD025BA-3819-00FB-EDE4-626F4067A7C0}"/>
              </a:ext>
            </a:extLst>
          </p:cNvPr>
          <p:cNvCxnSpPr/>
          <p:nvPr/>
        </p:nvCxnSpPr>
        <p:spPr>
          <a:xfrm>
            <a:off x="5563143" y="1981173"/>
            <a:ext cx="2517370" cy="2620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68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0BFF8-A1B7-4714-8636-6DE75320E8C1}"/>
              </a:ext>
            </a:extLst>
          </p:cNvPr>
          <p:cNvPicPr>
            <a:picLocks noChangeAspect="1"/>
          </p:cNvPicPr>
          <p:nvPr/>
        </p:nvPicPr>
        <p:blipFill>
          <a:blip r:embed="rId3"/>
          <a:stretch>
            <a:fillRect/>
          </a:stretch>
        </p:blipFill>
        <p:spPr>
          <a:xfrm>
            <a:off x="2362200" y="2671762"/>
            <a:ext cx="7467600" cy="1514475"/>
          </a:xfrm>
          <a:prstGeom prst="rect">
            <a:avLst/>
          </a:prstGeom>
        </p:spPr>
      </p:pic>
      <p:sp>
        <p:nvSpPr>
          <p:cNvPr id="4" name="TextBox 3">
            <a:extLst>
              <a:ext uri="{FF2B5EF4-FFF2-40B4-BE49-F238E27FC236}">
                <a16:creationId xmlns:a16="http://schemas.microsoft.com/office/drawing/2014/main" id="{298973C6-A0F7-4A82-935E-702F595B9588}"/>
              </a:ext>
            </a:extLst>
          </p:cNvPr>
          <p:cNvSpPr txBox="1"/>
          <p:nvPr/>
        </p:nvSpPr>
        <p:spPr>
          <a:xfrm>
            <a:off x="2885872" y="1562911"/>
            <a:ext cx="6634264" cy="923330"/>
          </a:xfrm>
          <a:prstGeom prst="rect">
            <a:avLst/>
          </a:prstGeom>
          <a:noFill/>
        </p:spPr>
        <p:txBody>
          <a:bodyPr wrap="square" rtlCol="0">
            <a:spAutoFit/>
          </a:bodyPr>
          <a:lstStyle/>
          <a:p>
            <a:r>
              <a:rPr lang="en-US" dirty="0"/>
              <a:t>At the bottom of the “survey summary page” you will see two blue arrows. In order for your Annual Report to be submitted, you must click the Blue arrow on the </a:t>
            </a:r>
            <a:r>
              <a:rPr lang="en-US" u="sng" dirty="0"/>
              <a:t>right</a:t>
            </a:r>
            <a:r>
              <a:rPr lang="en-US" dirty="0"/>
              <a:t>. </a:t>
            </a:r>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3637820A-382E-9E9C-991E-95BF4F95E75A}"/>
                  </a:ext>
                </a:extLst>
              </p14:cNvPr>
              <p14:cNvContentPartPr/>
              <p14:nvPr/>
            </p14:nvContentPartPr>
            <p14:xfrm>
              <a:off x="8208063" y="2782831"/>
              <a:ext cx="1941840" cy="1354320"/>
            </p14:xfrm>
          </p:contentPart>
        </mc:Choice>
        <mc:Fallback>
          <p:pic>
            <p:nvPicPr>
              <p:cNvPr id="3" name="Ink 2">
                <a:extLst>
                  <a:ext uri="{FF2B5EF4-FFF2-40B4-BE49-F238E27FC236}">
                    <a16:creationId xmlns:a16="http://schemas.microsoft.com/office/drawing/2014/main" id="{3637820A-382E-9E9C-991E-95BF4F95E75A}"/>
                  </a:ext>
                </a:extLst>
              </p:cNvPr>
              <p:cNvPicPr/>
              <p:nvPr/>
            </p:nvPicPr>
            <p:blipFill>
              <a:blip r:embed="rId5"/>
              <a:stretch>
                <a:fillRect/>
              </a:stretch>
            </p:blipFill>
            <p:spPr>
              <a:xfrm>
                <a:off x="8199423" y="2773831"/>
                <a:ext cx="1959480" cy="1371960"/>
              </a:xfrm>
              <a:prstGeom prst="rect">
                <a:avLst/>
              </a:prstGeom>
            </p:spPr>
          </p:pic>
        </mc:Fallback>
      </mc:AlternateContent>
      <p:sp>
        <p:nvSpPr>
          <p:cNvPr id="5" name="TextBox 4">
            <a:extLst>
              <a:ext uri="{FF2B5EF4-FFF2-40B4-BE49-F238E27FC236}">
                <a16:creationId xmlns:a16="http://schemas.microsoft.com/office/drawing/2014/main" id="{C4A02F7F-F9C2-43D2-DFFC-BB498263357F}"/>
              </a:ext>
            </a:extLst>
          </p:cNvPr>
          <p:cNvSpPr txBox="1"/>
          <p:nvPr/>
        </p:nvSpPr>
        <p:spPr>
          <a:xfrm>
            <a:off x="8208063" y="4353339"/>
            <a:ext cx="2715041" cy="369332"/>
          </a:xfrm>
          <a:prstGeom prst="rect">
            <a:avLst/>
          </a:prstGeom>
          <a:noFill/>
        </p:spPr>
        <p:txBody>
          <a:bodyPr wrap="square" rtlCol="0">
            <a:spAutoFit/>
          </a:bodyPr>
          <a:lstStyle/>
          <a:p>
            <a:r>
              <a:rPr lang="en-US" dirty="0">
                <a:solidFill>
                  <a:srgbClr val="C00000"/>
                </a:solidFill>
              </a:rPr>
              <a:t>This is the SUBMIT button!</a:t>
            </a:r>
          </a:p>
        </p:txBody>
      </p:sp>
    </p:spTree>
    <p:extLst>
      <p:ext uri="{BB962C8B-B14F-4D97-AF65-F5344CB8AC3E}">
        <p14:creationId xmlns:p14="http://schemas.microsoft.com/office/powerpoint/2010/main" val="2215658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BCF3-27BE-4D5B-915A-4B3E67B7613B}"/>
              </a:ext>
            </a:extLst>
          </p:cNvPr>
          <p:cNvSpPr>
            <a:spLocks noGrp="1"/>
          </p:cNvSpPr>
          <p:nvPr>
            <p:ph type="title"/>
          </p:nvPr>
        </p:nvSpPr>
        <p:spPr>
          <a:xfrm>
            <a:off x="1603298" y="365125"/>
            <a:ext cx="9049906" cy="1325563"/>
          </a:xfrm>
        </p:spPr>
        <p:txBody>
          <a:bodyPr anchor="ctr">
            <a:normAutofit/>
          </a:bodyPr>
          <a:lstStyle/>
          <a:p>
            <a:r>
              <a:rPr lang="en-US" dirty="0">
                <a:solidFill>
                  <a:srgbClr val="002060"/>
                </a:solidFill>
              </a:rPr>
              <a:t>This is a Win-Win Situation</a:t>
            </a:r>
          </a:p>
        </p:txBody>
      </p:sp>
      <p:pic>
        <p:nvPicPr>
          <p:cNvPr id="5" name="Picture 4" descr="A picture containing food, light&#10;&#10;Description automatically generated">
            <a:extLst>
              <a:ext uri="{FF2B5EF4-FFF2-40B4-BE49-F238E27FC236}">
                <a16:creationId xmlns:a16="http://schemas.microsoft.com/office/drawing/2014/main" id="{FD0E1A7C-AA30-4D17-BF37-0C97F5ADB4EB}"/>
              </a:ext>
            </a:extLst>
          </p:cNvPr>
          <p:cNvPicPr>
            <a:picLocks noChangeAspect="1"/>
          </p:cNvPicPr>
          <p:nvPr/>
        </p:nvPicPr>
        <p:blipFill rotWithShape="1">
          <a:blip r:embed="rId3"/>
          <a:srcRect l="25579" r="-1" b="-1"/>
          <a:stretch/>
        </p:blipFill>
        <p:spPr>
          <a:xfrm>
            <a:off x="1603298" y="1825625"/>
            <a:ext cx="4851400" cy="4351338"/>
          </a:xfrm>
          <a:prstGeom prst="rect">
            <a:avLst/>
          </a:prstGeom>
          <a:noFill/>
        </p:spPr>
      </p:pic>
      <p:sp>
        <p:nvSpPr>
          <p:cNvPr id="3" name="Content Placeholder 2">
            <a:extLst>
              <a:ext uri="{FF2B5EF4-FFF2-40B4-BE49-F238E27FC236}">
                <a16:creationId xmlns:a16="http://schemas.microsoft.com/office/drawing/2014/main" id="{E00899E7-5CED-46F6-B3FE-A34CDDC99391}"/>
              </a:ext>
            </a:extLst>
          </p:cNvPr>
          <p:cNvSpPr>
            <a:spLocks noGrp="1"/>
          </p:cNvSpPr>
          <p:nvPr>
            <p:ph sz="half" idx="2"/>
          </p:nvPr>
        </p:nvSpPr>
        <p:spPr>
          <a:xfrm>
            <a:off x="6607098" y="2598233"/>
            <a:ext cx="5181600" cy="3578729"/>
          </a:xfrm>
        </p:spPr>
        <p:txBody>
          <a:bodyPr>
            <a:normAutofit/>
          </a:bodyPr>
          <a:lstStyle/>
          <a:p>
            <a:pPr marL="0" indent="0" algn="ctr">
              <a:buNone/>
            </a:pPr>
            <a:r>
              <a:rPr lang="en-US" dirty="0">
                <a:solidFill>
                  <a:srgbClr val="002060"/>
                </a:solidFill>
                <a:latin typeface="Franklin Gothic Book" panose="020B0503020102020204" pitchFamily="34" charset="0"/>
              </a:rPr>
              <a:t>Not only will you be able to complete your annual reports for your BON - but you will be a part of the first-ever nursing education database!</a:t>
            </a:r>
          </a:p>
        </p:txBody>
      </p:sp>
      <p:pic>
        <p:nvPicPr>
          <p:cNvPr id="4" name="Picture 3">
            <a:extLst>
              <a:ext uri="{FF2B5EF4-FFF2-40B4-BE49-F238E27FC236}">
                <a16:creationId xmlns:a16="http://schemas.microsoft.com/office/drawing/2014/main" id="{3AE9420F-E0BD-4FAC-9A2E-ADBFEA7A8F8A}"/>
              </a:ext>
            </a:extLst>
          </p:cNvPr>
          <p:cNvPicPr>
            <a:picLocks noChangeAspect="1"/>
          </p:cNvPicPr>
          <p:nvPr/>
        </p:nvPicPr>
        <p:blipFill>
          <a:blip r:embed="rId4"/>
          <a:stretch>
            <a:fillRect/>
          </a:stretch>
        </p:blipFill>
        <p:spPr>
          <a:xfrm>
            <a:off x="10588702" y="267556"/>
            <a:ext cx="1274174" cy="993734"/>
          </a:xfrm>
          <a:prstGeom prst="rect">
            <a:avLst/>
          </a:prstGeom>
        </p:spPr>
      </p:pic>
    </p:spTree>
    <p:extLst>
      <p:ext uri="{BB962C8B-B14F-4D97-AF65-F5344CB8AC3E}">
        <p14:creationId xmlns:p14="http://schemas.microsoft.com/office/powerpoint/2010/main" val="318161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44EE-32C3-4923-95C3-C13115D2582B}"/>
              </a:ext>
            </a:extLst>
          </p:cNvPr>
          <p:cNvSpPr>
            <a:spLocks noGrp="1"/>
          </p:cNvSpPr>
          <p:nvPr>
            <p:ph type="title"/>
          </p:nvPr>
        </p:nvSpPr>
        <p:spPr>
          <a:xfrm>
            <a:off x="1179551" y="2361193"/>
            <a:ext cx="5143190" cy="1325563"/>
          </a:xfrm>
        </p:spPr>
        <p:txBody>
          <a:bodyPr anchor="ctr">
            <a:normAutofit/>
          </a:bodyPr>
          <a:lstStyle/>
          <a:p>
            <a:r>
              <a:rPr lang="en-US" sz="5400" dirty="0">
                <a:solidFill>
                  <a:srgbClr val="002060"/>
                </a:solidFill>
              </a:rPr>
              <a:t>Questions????</a:t>
            </a:r>
          </a:p>
        </p:txBody>
      </p:sp>
      <p:sp>
        <p:nvSpPr>
          <p:cNvPr id="3" name="Content Placeholder 2">
            <a:extLst>
              <a:ext uri="{FF2B5EF4-FFF2-40B4-BE49-F238E27FC236}">
                <a16:creationId xmlns:a16="http://schemas.microsoft.com/office/drawing/2014/main" id="{74431A7C-B9D7-4540-8C2D-D120AD2BEB0B}"/>
              </a:ext>
            </a:extLst>
          </p:cNvPr>
          <p:cNvSpPr>
            <a:spLocks noGrp="1"/>
          </p:cNvSpPr>
          <p:nvPr>
            <p:ph sz="half" idx="1"/>
          </p:nvPr>
        </p:nvSpPr>
        <p:spPr>
          <a:xfrm>
            <a:off x="1603298" y="1825625"/>
            <a:ext cx="4851400" cy="4351338"/>
          </a:xfrm>
        </p:spPr>
        <p:txBody>
          <a:bodyPr>
            <a:normAutofit/>
          </a:bodyPr>
          <a:lstStyle/>
          <a:p>
            <a:pPr marL="0" indent="0">
              <a:buNone/>
            </a:pPr>
            <a:endParaRPr lang="en-US" dirty="0"/>
          </a:p>
          <a:p>
            <a:pPr marL="0" indent="0">
              <a:buNone/>
            </a:pPr>
            <a:endParaRPr lang="en-US" dirty="0"/>
          </a:p>
        </p:txBody>
      </p:sp>
      <p:pic>
        <p:nvPicPr>
          <p:cNvPr id="7" name="Picture 6" descr="Logo&#10;&#10;Description automatically generated">
            <a:extLst>
              <a:ext uri="{FF2B5EF4-FFF2-40B4-BE49-F238E27FC236}">
                <a16:creationId xmlns:a16="http://schemas.microsoft.com/office/drawing/2014/main" id="{B3CC5344-95E8-4F6A-88F6-E811D13CD05A}"/>
              </a:ext>
            </a:extLst>
          </p:cNvPr>
          <p:cNvPicPr>
            <a:picLocks noChangeAspect="1"/>
          </p:cNvPicPr>
          <p:nvPr/>
        </p:nvPicPr>
        <p:blipFill>
          <a:blip r:embed="rId2"/>
          <a:stretch>
            <a:fillRect/>
          </a:stretch>
        </p:blipFill>
        <p:spPr>
          <a:xfrm>
            <a:off x="7319941" y="1253331"/>
            <a:ext cx="4351338" cy="4351338"/>
          </a:xfrm>
          <a:prstGeom prst="rect">
            <a:avLst/>
          </a:prstGeom>
          <a:noFill/>
        </p:spPr>
      </p:pic>
      <p:pic>
        <p:nvPicPr>
          <p:cNvPr id="4" name="Picture 3">
            <a:extLst>
              <a:ext uri="{FF2B5EF4-FFF2-40B4-BE49-F238E27FC236}">
                <a16:creationId xmlns:a16="http://schemas.microsoft.com/office/drawing/2014/main" id="{1B56E99E-7FB0-4A63-8A58-0597F43A06BF}"/>
              </a:ext>
            </a:extLst>
          </p:cNvPr>
          <p:cNvPicPr>
            <a:picLocks noChangeAspect="1"/>
          </p:cNvPicPr>
          <p:nvPr/>
        </p:nvPicPr>
        <p:blipFill>
          <a:blip r:embed="rId3"/>
          <a:stretch>
            <a:fillRect/>
          </a:stretch>
        </p:blipFill>
        <p:spPr>
          <a:xfrm>
            <a:off x="520721" y="332080"/>
            <a:ext cx="1274174" cy="993734"/>
          </a:xfrm>
          <a:prstGeom prst="rect">
            <a:avLst/>
          </a:prstGeom>
        </p:spPr>
      </p:pic>
    </p:spTree>
    <p:extLst>
      <p:ext uri="{BB962C8B-B14F-4D97-AF65-F5344CB8AC3E}">
        <p14:creationId xmlns:p14="http://schemas.microsoft.com/office/powerpoint/2010/main" val="1129322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BC5D5-50D9-4FEE-88E9-0F7C18DBA2BB}"/>
              </a:ext>
            </a:extLst>
          </p:cNvPr>
          <p:cNvSpPr>
            <a:spLocks noGrp="1"/>
          </p:cNvSpPr>
          <p:nvPr>
            <p:ph type="title"/>
          </p:nvPr>
        </p:nvSpPr>
        <p:spPr>
          <a:xfrm>
            <a:off x="547873" y="365125"/>
            <a:ext cx="4278887" cy="1325563"/>
          </a:xfrm>
        </p:spPr>
        <p:txBody>
          <a:bodyPr/>
          <a:lstStyle/>
          <a:p>
            <a:r>
              <a:rPr lang="en-US" b="0" dirty="0">
                <a:solidFill>
                  <a:srgbClr val="002060"/>
                </a:solidFill>
              </a:rPr>
              <a:t>Background</a:t>
            </a:r>
          </a:p>
        </p:txBody>
      </p:sp>
      <p:graphicFrame>
        <p:nvGraphicFramePr>
          <p:cNvPr id="5" name="Content Placeholder 4">
            <a:extLst>
              <a:ext uri="{FF2B5EF4-FFF2-40B4-BE49-F238E27FC236}">
                <a16:creationId xmlns:a16="http://schemas.microsoft.com/office/drawing/2014/main" id="{3994EDCD-5FA8-413F-B809-BC59BFB13046}"/>
              </a:ext>
            </a:extLst>
          </p:cNvPr>
          <p:cNvGraphicFramePr>
            <a:graphicFrameLocks noGrp="1"/>
          </p:cNvGraphicFramePr>
          <p:nvPr>
            <p:ph sz="half" idx="2"/>
            <p:extLst>
              <p:ext uri="{D42A27DB-BD31-4B8C-83A1-F6EECF244321}">
                <p14:modId xmlns:p14="http://schemas.microsoft.com/office/powerpoint/2010/main" val="3338183513"/>
              </p:ext>
            </p:extLst>
          </p:nvPr>
        </p:nvGraphicFramePr>
        <p:xfrm>
          <a:off x="4208060" y="418365"/>
          <a:ext cx="6380642" cy="5313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B4685D4-863D-47B0-BE6C-80CD50BBC154}"/>
              </a:ext>
            </a:extLst>
          </p:cNvPr>
          <p:cNvPicPr>
            <a:picLocks noChangeAspect="1"/>
          </p:cNvPicPr>
          <p:nvPr/>
        </p:nvPicPr>
        <p:blipFill>
          <a:blip r:embed="rId8"/>
          <a:stretch>
            <a:fillRect/>
          </a:stretch>
        </p:blipFill>
        <p:spPr>
          <a:xfrm>
            <a:off x="10699986" y="266992"/>
            <a:ext cx="1274174" cy="993734"/>
          </a:xfrm>
          <a:prstGeom prst="rect">
            <a:avLst/>
          </a:prstGeom>
        </p:spPr>
      </p:pic>
    </p:spTree>
    <p:extLst>
      <p:ext uri="{BB962C8B-B14F-4D97-AF65-F5344CB8AC3E}">
        <p14:creationId xmlns:p14="http://schemas.microsoft.com/office/powerpoint/2010/main" val="1871413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1DC420-E9C4-4086-9574-D843BE6032B9}"/>
              </a:ext>
            </a:extLst>
          </p:cNvPr>
          <p:cNvSpPr>
            <a:spLocks noGrp="1"/>
          </p:cNvSpPr>
          <p:nvPr>
            <p:ph type="title"/>
          </p:nvPr>
        </p:nvSpPr>
        <p:spPr>
          <a:xfrm>
            <a:off x="1596689" y="457200"/>
            <a:ext cx="3688292" cy="1600200"/>
          </a:xfrm>
        </p:spPr>
        <p:txBody>
          <a:bodyPr>
            <a:normAutofit/>
          </a:bodyPr>
          <a:lstStyle/>
          <a:p>
            <a:pPr algn="ctr"/>
            <a:br>
              <a:rPr lang="en-US" dirty="0">
                <a:solidFill>
                  <a:srgbClr val="002060"/>
                </a:solidFill>
              </a:rPr>
            </a:br>
            <a:br>
              <a:rPr lang="en-US" dirty="0">
                <a:solidFill>
                  <a:srgbClr val="002060"/>
                </a:solidFill>
              </a:rPr>
            </a:br>
            <a:endParaRPr lang="en-US" dirty="0">
              <a:solidFill>
                <a:srgbClr val="002060"/>
              </a:solidFill>
            </a:endParaRPr>
          </a:p>
        </p:txBody>
      </p:sp>
      <p:pic>
        <p:nvPicPr>
          <p:cNvPr id="3" name="Picture 2" descr="A picture containing text&#10;&#10;Description automatically generated">
            <a:extLst>
              <a:ext uri="{FF2B5EF4-FFF2-40B4-BE49-F238E27FC236}">
                <a16:creationId xmlns:a16="http://schemas.microsoft.com/office/drawing/2014/main" id="{B6040BD2-9799-4E80-BB06-28CE11B36742}"/>
              </a:ext>
            </a:extLst>
          </p:cNvPr>
          <p:cNvPicPr>
            <a:picLocks noChangeAspect="1"/>
          </p:cNvPicPr>
          <p:nvPr/>
        </p:nvPicPr>
        <p:blipFill>
          <a:blip r:embed="rId3"/>
          <a:stretch>
            <a:fillRect/>
          </a:stretch>
        </p:blipFill>
        <p:spPr>
          <a:xfrm>
            <a:off x="6907041" y="987425"/>
            <a:ext cx="3750406" cy="4873625"/>
          </a:xfrm>
          <a:prstGeom prst="rect">
            <a:avLst/>
          </a:prstGeom>
          <a:noFill/>
        </p:spPr>
      </p:pic>
      <p:sp>
        <p:nvSpPr>
          <p:cNvPr id="10" name="Text Placeholder 3">
            <a:extLst>
              <a:ext uri="{FF2B5EF4-FFF2-40B4-BE49-F238E27FC236}">
                <a16:creationId xmlns:a16="http://schemas.microsoft.com/office/drawing/2014/main" id="{89F110A9-FD90-4BC6-A4C6-49FC4F854C20}"/>
              </a:ext>
            </a:extLst>
          </p:cNvPr>
          <p:cNvSpPr>
            <a:spLocks noGrp="1"/>
          </p:cNvSpPr>
          <p:nvPr>
            <p:ph type="body" sz="half" idx="2"/>
          </p:nvPr>
        </p:nvSpPr>
        <p:spPr>
          <a:xfrm>
            <a:off x="1534553" y="527144"/>
            <a:ext cx="3688292" cy="3811588"/>
          </a:xfrm>
        </p:spPr>
        <p:txBody>
          <a:bodyPr>
            <a:normAutofit lnSpcReduction="10000"/>
          </a:bodyPr>
          <a:lstStyle/>
          <a:p>
            <a:pPr algn="ctr"/>
            <a:r>
              <a:rPr lang="en-US" sz="4400" dirty="0">
                <a:solidFill>
                  <a:srgbClr val="002060"/>
                </a:solidFill>
                <a:latin typeface="Franklin Gothic Demi" panose="020B0703020102020204" pitchFamily="34" charset="0"/>
              </a:rPr>
              <a:t>Background</a:t>
            </a:r>
          </a:p>
          <a:p>
            <a:pPr algn="ctr"/>
            <a:endParaRPr lang="en-US" sz="4400" dirty="0">
              <a:solidFill>
                <a:srgbClr val="002060"/>
              </a:solidFill>
              <a:latin typeface="Franklin Gothic Demi" panose="020B0703020102020204" pitchFamily="34" charset="0"/>
            </a:endParaRPr>
          </a:p>
          <a:p>
            <a:pPr algn="ctr"/>
            <a:endParaRPr lang="en-US" sz="3200" dirty="0">
              <a:solidFill>
                <a:srgbClr val="002060"/>
              </a:solidFill>
              <a:latin typeface="Franklin Gothic Book" panose="020B0503020102020204" pitchFamily="34" charset="0"/>
            </a:endParaRPr>
          </a:p>
          <a:p>
            <a:pPr algn="ctr"/>
            <a:r>
              <a:rPr lang="en-US" sz="3200" dirty="0">
                <a:solidFill>
                  <a:srgbClr val="002060"/>
                </a:solidFill>
                <a:latin typeface="Franklin Gothic Book" panose="020B0503020102020204" pitchFamily="34" charset="0"/>
              </a:rPr>
              <a:t>July 2020 Summer Supplement</a:t>
            </a:r>
          </a:p>
          <a:p>
            <a:pPr algn="ctr"/>
            <a:endParaRPr lang="en-US" sz="3200" dirty="0">
              <a:solidFill>
                <a:srgbClr val="002060"/>
              </a:solidFill>
              <a:latin typeface="Franklin Gothic Book" panose="020B0503020102020204" pitchFamily="34" charset="0"/>
            </a:endParaRPr>
          </a:p>
          <a:p>
            <a:pPr algn="ctr"/>
            <a:r>
              <a:rPr lang="en-US" sz="3200" dirty="0">
                <a:solidFill>
                  <a:srgbClr val="002060"/>
                </a:solidFill>
                <a:latin typeface="Franklin Gothic Book" panose="020B0503020102020204" pitchFamily="34" charset="0"/>
              </a:rPr>
              <a:t>Free at ncsbn.org</a:t>
            </a:r>
          </a:p>
        </p:txBody>
      </p:sp>
    </p:spTree>
    <p:extLst>
      <p:ext uri="{BB962C8B-B14F-4D97-AF65-F5344CB8AC3E}">
        <p14:creationId xmlns:p14="http://schemas.microsoft.com/office/powerpoint/2010/main" val="3854953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B80B-1E77-4E74-B963-A6810589D8F8}"/>
              </a:ext>
            </a:extLst>
          </p:cNvPr>
          <p:cNvSpPr>
            <a:spLocks noGrp="1"/>
          </p:cNvSpPr>
          <p:nvPr>
            <p:ph type="title"/>
          </p:nvPr>
        </p:nvSpPr>
        <p:spPr>
          <a:xfrm>
            <a:off x="0" y="-735132"/>
            <a:ext cx="12192000" cy="1600200"/>
          </a:xfrm>
        </p:spPr>
        <p:txBody>
          <a:bodyPr anchor="b">
            <a:normAutofit/>
          </a:bodyPr>
          <a:lstStyle/>
          <a:p>
            <a:pPr algn="ctr"/>
            <a:r>
              <a:rPr lang="en-US" sz="4400" dirty="0">
                <a:solidFill>
                  <a:schemeClr val="accent2">
                    <a:lumMod val="50000"/>
                  </a:schemeClr>
                </a:solidFill>
                <a:latin typeface="Franklin Gothic Demi" panose="020B0703020102020204" pitchFamily="34" charset="0"/>
              </a:rPr>
              <a:t>Background</a:t>
            </a:r>
          </a:p>
        </p:txBody>
      </p:sp>
      <p:pic>
        <p:nvPicPr>
          <p:cNvPr id="5" name="Picture 4">
            <a:extLst>
              <a:ext uri="{FF2B5EF4-FFF2-40B4-BE49-F238E27FC236}">
                <a16:creationId xmlns:a16="http://schemas.microsoft.com/office/drawing/2014/main" id="{57D1A2F6-69A9-4EA0-804E-54011ACF7586}"/>
              </a:ext>
            </a:extLst>
          </p:cNvPr>
          <p:cNvPicPr>
            <a:picLocks noChangeAspect="1"/>
          </p:cNvPicPr>
          <p:nvPr/>
        </p:nvPicPr>
        <p:blipFill rotWithShape="1">
          <a:blip r:embed="rId3"/>
          <a:srcRect l="14664" r="1823" b="-1"/>
          <a:stretch/>
        </p:blipFill>
        <p:spPr>
          <a:xfrm>
            <a:off x="5884791" y="1287676"/>
            <a:ext cx="6172200" cy="4873625"/>
          </a:xfrm>
          <a:prstGeom prst="rect">
            <a:avLst/>
          </a:prstGeom>
          <a:noFill/>
        </p:spPr>
      </p:pic>
      <p:sp>
        <p:nvSpPr>
          <p:cNvPr id="3" name="Content Placeholder 2">
            <a:extLst>
              <a:ext uri="{FF2B5EF4-FFF2-40B4-BE49-F238E27FC236}">
                <a16:creationId xmlns:a16="http://schemas.microsoft.com/office/drawing/2014/main" id="{84C5796C-9260-42D2-9534-8FB4E98CCD7F}"/>
              </a:ext>
            </a:extLst>
          </p:cNvPr>
          <p:cNvSpPr>
            <a:spLocks noGrp="1"/>
          </p:cNvSpPr>
          <p:nvPr>
            <p:ph type="body" sz="half" idx="2"/>
          </p:nvPr>
        </p:nvSpPr>
        <p:spPr>
          <a:xfrm>
            <a:off x="435935" y="1185529"/>
            <a:ext cx="5260209" cy="4873625"/>
          </a:xfrm>
        </p:spPr>
        <p:txBody>
          <a:bodyPr>
            <a:noAutofit/>
          </a:bodyPr>
          <a:lstStyle/>
          <a:p>
            <a:pPr marL="0" indent="0">
              <a:buNone/>
            </a:pPr>
            <a:r>
              <a:rPr lang="en-US" sz="2800" dirty="0">
                <a:solidFill>
                  <a:schemeClr val="accent2">
                    <a:lumMod val="50000"/>
                  </a:schemeClr>
                </a:solidFill>
                <a:latin typeface="Franklin Gothic Book" panose="020B0503020102020204" pitchFamily="34" charset="0"/>
              </a:rPr>
              <a:t>Results of comprehensive study reviewed by:</a:t>
            </a:r>
          </a:p>
          <a:p>
            <a:pPr marL="457200" indent="-457200">
              <a:buFont typeface="Arial" panose="020B0604020202020204" pitchFamily="34" charset="0"/>
              <a:buChar char="•"/>
            </a:pPr>
            <a:r>
              <a:rPr lang="en-US" sz="2800" dirty="0">
                <a:solidFill>
                  <a:schemeClr val="accent2">
                    <a:lumMod val="50000"/>
                  </a:schemeClr>
                </a:solidFill>
                <a:latin typeface="Franklin Gothic Book" panose="020B0503020102020204" pitchFamily="34" charset="0"/>
              </a:rPr>
              <a:t>Regulators</a:t>
            </a:r>
          </a:p>
          <a:p>
            <a:pPr marL="457200" indent="-457200">
              <a:buFont typeface="Arial" panose="020B0604020202020204" pitchFamily="34" charset="0"/>
              <a:buChar char="•"/>
            </a:pPr>
            <a:r>
              <a:rPr lang="en-US" sz="2800" dirty="0">
                <a:solidFill>
                  <a:schemeClr val="accent2">
                    <a:lumMod val="50000"/>
                  </a:schemeClr>
                </a:solidFill>
                <a:latin typeface="Franklin Gothic Book" panose="020B0503020102020204" pitchFamily="34" charset="0"/>
              </a:rPr>
              <a:t>Educators</a:t>
            </a:r>
          </a:p>
          <a:p>
            <a:pPr marL="457200" indent="-457200">
              <a:buFont typeface="Arial" panose="020B0604020202020204" pitchFamily="34" charset="0"/>
              <a:buChar char="•"/>
            </a:pPr>
            <a:r>
              <a:rPr lang="en-US" sz="2800" dirty="0">
                <a:solidFill>
                  <a:schemeClr val="accent2">
                    <a:lumMod val="50000"/>
                  </a:schemeClr>
                </a:solidFill>
                <a:latin typeface="Franklin Gothic Book" panose="020B0503020102020204" pitchFamily="34" charset="0"/>
              </a:rPr>
              <a:t>Attorneys			</a:t>
            </a:r>
          </a:p>
          <a:p>
            <a:pPr marL="457200" indent="-457200">
              <a:buFont typeface="Arial" panose="020B0604020202020204" pitchFamily="34" charset="0"/>
              <a:buChar char="•"/>
            </a:pPr>
            <a:r>
              <a:rPr lang="en-US" sz="2800" dirty="0">
                <a:solidFill>
                  <a:schemeClr val="accent2">
                    <a:lumMod val="50000"/>
                  </a:schemeClr>
                </a:solidFill>
                <a:latin typeface="Franklin Gothic Book" panose="020B0503020102020204" pitchFamily="34" charset="0"/>
              </a:rPr>
              <a:t>Researchers</a:t>
            </a:r>
          </a:p>
          <a:p>
            <a:endParaRPr lang="en-US" sz="2800" dirty="0">
              <a:solidFill>
                <a:schemeClr val="accent2">
                  <a:lumMod val="50000"/>
                </a:schemeClr>
              </a:solidFill>
              <a:latin typeface="Franklin Gothic Book" panose="020B0503020102020204" pitchFamily="34" charset="0"/>
            </a:endParaRPr>
          </a:p>
          <a:p>
            <a:pPr marL="0" indent="0">
              <a:buNone/>
            </a:pPr>
            <a:r>
              <a:rPr lang="en-US" sz="2800" dirty="0">
                <a:solidFill>
                  <a:srgbClr val="C00000"/>
                </a:solidFill>
                <a:latin typeface="Franklin Gothic Book" panose="020B0503020102020204" pitchFamily="34" charset="0"/>
              </a:rPr>
              <a:t>* </a:t>
            </a:r>
            <a:r>
              <a:rPr lang="en-US" sz="2800" dirty="0">
                <a:solidFill>
                  <a:schemeClr val="accent2">
                    <a:lumMod val="50000"/>
                  </a:schemeClr>
                </a:solidFill>
                <a:latin typeface="Franklin Gothic Book" panose="020B0503020102020204" pitchFamily="34" charset="0"/>
              </a:rPr>
              <a:t>At least 2 of the 4 national studies must have provided evidence for each Guideline.</a:t>
            </a:r>
          </a:p>
        </p:txBody>
      </p:sp>
    </p:spTree>
    <p:extLst>
      <p:ext uri="{BB962C8B-B14F-4D97-AF65-F5344CB8AC3E}">
        <p14:creationId xmlns:p14="http://schemas.microsoft.com/office/powerpoint/2010/main" val="205451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A12C-08C8-4C66-B638-30C54EB458DC}"/>
              </a:ext>
            </a:extLst>
          </p:cNvPr>
          <p:cNvSpPr>
            <a:spLocks noGrp="1"/>
          </p:cNvSpPr>
          <p:nvPr>
            <p:ph type="title"/>
          </p:nvPr>
        </p:nvSpPr>
        <p:spPr>
          <a:xfrm>
            <a:off x="1571047" y="-30660"/>
            <a:ext cx="9049906" cy="1325563"/>
          </a:xfrm>
        </p:spPr>
        <p:txBody>
          <a:bodyPr/>
          <a:lstStyle/>
          <a:p>
            <a:pPr algn="ctr"/>
            <a:r>
              <a:rPr lang="en-US" dirty="0">
                <a:solidFill>
                  <a:srgbClr val="002060"/>
                </a:solidFill>
              </a:rPr>
              <a:t>Background</a:t>
            </a:r>
          </a:p>
        </p:txBody>
      </p:sp>
      <p:sp>
        <p:nvSpPr>
          <p:cNvPr id="5" name="Content Placeholder 4">
            <a:extLst>
              <a:ext uri="{FF2B5EF4-FFF2-40B4-BE49-F238E27FC236}">
                <a16:creationId xmlns:a16="http://schemas.microsoft.com/office/drawing/2014/main" id="{6858E2CF-E3AA-4FEF-895E-97387483D56F}"/>
              </a:ext>
            </a:extLst>
          </p:cNvPr>
          <p:cNvSpPr>
            <a:spLocks noGrp="1"/>
          </p:cNvSpPr>
          <p:nvPr>
            <p:ph idx="1"/>
          </p:nvPr>
        </p:nvSpPr>
        <p:spPr>
          <a:xfrm>
            <a:off x="668740" y="1170878"/>
            <a:ext cx="11341290" cy="4929670"/>
          </a:xfrm>
        </p:spPr>
        <p:txBody>
          <a:bodyPr>
            <a:normAutofit lnSpcReduction="10000"/>
          </a:bodyPr>
          <a:lstStyle/>
          <a:p>
            <a:r>
              <a:rPr lang="en-US" dirty="0">
                <a:solidFill>
                  <a:srgbClr val="002060"/>
                </a:solidFill>
                <a:latin typeface="Franklin Gothic Book" panose="020B0503020102020204" pitchFamily="34" charset="0"/>
              </a:rPr>
              <a:t>From these large, national studies, the first-ever core nursing education database was developed.</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Only 52 core questions; BONs can add additional questions.</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More than 20 BONs participated in the pilot year (2020-21).</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Consistent data being collected.</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Aggregate data will be statistically analyzed annually and publicly reported.</a:t>
            </a:r>
          </a:p>
        </p:txBody>
      </p:sp>
    </p:spTree>
    <p:extLst>
      <p:ext uri="{BB962C8B-B14F-4D97-AF65-F5344CB8AC3E}">
        <p14:creationId xmlns:p14="http://schemas.microsoft.com/office/powerpoint/2010/main" val="1437431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CFA4-7FA8-4BE0-BCEA-0D2B234F743F}"/>
              </a:ext>
            </a:extLst>
          </p:cNvPr>
          <p:cNvSpPr>
            <a:spLocks noGrp="1"/>
          </p:cNvSpPr>
          <p:nvPr>
            <p:ph type="title"/>
          </p:nvPr>
        </p:nvSpPr>
        <p:spPr>
          <a:xfrm>
            <a:off x="1571047" y="0"/>
            <a:ext cx="7138055" cy="1325563"/>
          </a:xfrm>
        </p:spPr>
        <p:txBody>
          <a:bodyPr anchor="ctr">
            <a:normAutofit/>
          </a:bodyPr>
          <a:lstStyle/>
          <a:p>
            <a:r>
              <a:rPr lang="en-US" dirty="0">
                <a:solidFill>
                  <a:srgbClr val="002060"/>
                </a:solidFill>
              </a:rPr>
              <a:t>Survey</a:t>
            </a:r>
          </a:p>
        </p:txBody>
      </p:sp>
      <p:sp>
        <p:nvSpPr>
          <p:cNvPr id="3" name="Content Placeholder 2">
            <a:extLst>
              <a:ext uri="{FF2B5EF4-FFF2-40B4-BE49-F238E27FC236}">
                <a16:creationId xmlns:a16="http://schemas.microsoft.com/office/drawing/2014/main" id="{EDAB0348-1C41-4D4F-896F-E1D7C1FDF7DA}"/>
              </a:ext>
            </a:extLst>
          </p:cNvPr>
          <p:cNvSpPr>
            <a:spLocks noGrp="1"/>
          </p:cNvSpPr>
          <p:nvPr>
            <p:ph sz="half" idx="1"/>
          </p:nvPr>
        </p:nvSpPr>
        <p:spPr>
          <a:xfrm>
            <a:off x="210078" y="1066985"/>
            <a:ext cx="5276322" cy="4724030"/>
          </a:xfrm>
        </p:spPr>
        <p:txBody>
          <a:bodyPr>
            <a:normAutofit/>
          </a:bodyPr>
          <a:lstStyle/>
          <a:p>
            <a:endParaRPr lang="en-US" dirty="0">
              <a:solidFill>
                <a:srgbClr val="002060"/>
              </a:solidFill>
            </a:endParaRPr>
          </a:p>
          <a:p>
            <a:r>
              <a:rPr lang="en-US" dirty="0">
                <a:solidFill>
                  <a:srgbClr val="002060"/>
                </a:solidFill>
              </a:rPr>
              <a:t>Your BON will send you the link.</a:t>
            </a:r>
          </a:p>
          <a:p>
            <a:endParaRPr lang="en-US" dirty="0">
              <a:solidFill>
                <a:srgbClr val="002060"/>
              </a:solidFill>
            </a:endParaRPr>
          </a:p>
          <a:p>
            <a:r>
              <a:rPr lang="en-US" dirty="0">
                <a:solidFill>
                  <a:srgbClr val="002060"/>
                </a:solidFill>
              </a:rPr>
              <a:t>You will have until June 30</a:t>
            </a:r>
            <a:r>
              <a:rPr lang="en-US" baseline="30000" dirty="0">
                <a:solidFill>
                  <a:srgbClr val="002060"/>
                </a:solidFill>
              </a:rPr>
              <a:t>th</a:t>
            </a:r>
            <a:r>
              <a:rPr lang="en-US" dirty="0">
                <a:solidFill>
                  <a:srgbClr val="002060"/>
                </a:solidFill>
              </a:rPr>
              <a:t> to complete the survey.</a:t>
            </a:r>
          </a:p>
          <a:p>
            <a:endParaRPr lang="en-US" dirty="0">
              <a:solidFill>
                <a:srgbClr val="002060"/>
              </a:solidFill>
            </a:endParaRPr>
          </a:p>
          <a:p>
            <a:r>
              <a:rPr lang="en-US" dirty="0">
                <a:solidFill>
                  <a:srgbClr val="002060"/>
                </a:solidFill>
              </a:rPr>
              <a:t>We will remind you at the halfway mark.</a:t>
            </a:r>
          </a:p>
          <a:p>
            <a:endParaRPr lang="en-US" dirty="0">
              <a:solidFill>
                <a:srgbClr val="002060"/>
              </a:solidFill>
            </a:endParaRPr>
          </a:p>
          <a:p>
            <a:endParaRPr lang="en-US" dirty="0">
              <a:solidFill>
                <a:srgbClr val="002060"/>
              </a:solidFill>
            </a:endParaRPr>
          </a:p>
        </p:txBody>
      </p:sp>
      <p:pic>
        <p:nvPicPr>
          <p:cNvPr id="1026" name="Picture 2" descr="How to build different types of questions on Qualtrics- NOW OUT OF DATE -  YouTube">
            <a:extLst>
              <a:ext uri="{FF2B5EF4-FFF2-40B4-BE49-F238E27FC236}">
                <a16:creationId xmlns:a16="http://schemas.microsoft.com/office/drawing/2014/main" id="{EA6CCF85-BDEB-4E4D-A248-98F6E773F3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5586" y="2270476"/>
            <a:ext cx="5181600" cy="2901696"/>
          </a:xfrm>
          <a:prstGeom prst="rect">
            <a:avLst/>
          </a:prstGeom>
          <a:solidFill>
            <a:srgbClr val="FFFFFF"/>
          </a:solidFill>
        </p:spPr>
      </p:pic>
      <p:pic>
        <p:nvPicPr>
          <p:cNvPr id="4" name="Picture 3">
            <a:extLst>
              <a:ext uri="{FF2B5EF4-FFF2-40B4-BE49-F238E27FC236}">
                <a16:creationId xmlns:a16="http://schemas.microsoft.com/office/drawing/2014/main" id="{9AA97289-D7BB-4352-894B-2C0DBBF21CC2}"/>
              </a:ext>
            </a:extLst>
          </p:cNvPr>
          <p:cNvPicPr>
            <a:picLocks noChangeAspect="1"/>
          </p:cNvPicPr>
          <p:nvPr/>
        </p:nvPicPr>
        <p:blipFill>
          <a:blip r:embed="rId4"/>
          <a:stretch>
            <a:fillRect/>
          </a:stretch>
        </p:blipFill>
        <p:spPr>
          <a:xfrm>
            <a:off x="10131403" y="411957"/>
            <a:ext cx="1274174" cy="993734"/>
          </a:xfrm>
          <a:prstGeom prst="rect">
            <a:avLst/>
          </a:prstGeom>
        </p:spPr>
      </p:pic>
    </p:spTree>
    <p:extLst>
      <p:ext uri="{BB962C8B-B14F-4D97-AF65-F5344CB8AC3E}">
        <p14:creationId xmlns:p14="http://schemas.microsoft.com/office/powerpoint/2010/main" val="705727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E5DB-0715-4AD5-9ADF-107203C48B1C}"/>
              </a:ext>
            </a:extLst>
          </p:cNvPr>
          <p:cNvSpPr>
            <a:spLocks noGrp="1"/>
          </p:cNvSpPr>
          <p:nvPr>
            <p:ph type="title"/>
          </p:nvPr>
        </p:nvSpPr>
        <p:spPr>
          <a:xfrm>
            <a:off x="1603298" y="124028"/>
            <a:ext cx="9049906" cy="1325563"/>
          </a:xfrm>
        </p:spPr>
        <p:txBody>
          <a:bodyPr anchor="ctr">
            <a:normAutofit/>
          </a:bodyPr>
          <a:lstStyle/>
          <a:p>
            <a:r>
              <a:rPr lang="en-US" dirty="0">
                <a:solidFill>
                  <a:srgbClr val="002060"/>
                </a:solidFill>
              </a:rPr>
              <a:t>Survey</a:t>
            </a:r>
          </a:p>
        </p:txBody>
      </p:sp>
      <p:sp>
        <p:nvSpPr>
          <p:cNvPr id="3" name="Content Placeholder 2">
            <a:extLst>
              <a:ext uri="{FF2B5EF4-FFF2-40B4-BE49-F238E27FC236}">
                <a16:creationId xmlns:a16="http://schemas.microsoft.com/office/drawing/2014/main" id="{330DF414-301C-4D8B-BB72-188D02A70C98}"/>
              </a:ext>
            </a:extLst>
          </p:cNvPr>
          <p:cNvSpPr>
            <a:spLocks noGrp="1"/>
          </p:cNvSpPr>
          <p:nvPr>
            <p:ph sz="half" idx="1"/>
          </p:nvPr>
        </p:nvSpPr>
        <p:spPr>
          <a:xfrm>
            <a:off x="297557" y="1066984"/>
            <a:ext cx="5637474" cy="4724031"/>
          </a:xfrm>
        </p:spPr>
        <p:txBody>
          <a:bodyPr>
            <a:normAutofit fontScale="92500" lnSpcReduction="20000"/>
          </a:bodyPr>
          <a:lstStyle/>
          <a:p>
            <a:endParaRPr lang="en-US" dirty="0">
              <a:solidFill>
                <a:srgbClr val="002060"/>
              </a:solidFill>
            </a:endParaRPr>
          </a:p>
          <a:p>
            <a:r>
              <a:rPr lang="en-US" dirty="0">
                <a:solidFill>
                  <a:srgbClr val="002060"/>
                </a:solidFill>
                <a:latin typeface="Franklin Gothic Book" panose="020B0503020102020204" pitchFamily="34" charset="0"/>
              </a:rPr>
              <a:t>Any questions about the core data part of the survey go to NCSBN – contact email in the directions. (Qmcintosh@ncsbn.org)</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NCSBN may contact you with questions as they clean the data.</a:t>
            </a:r>
          </a:p>
          <a:p>
            <a:endParaRPr lang="en-US" dirty="0">
              <a:solidFill>
                <a:srgbClr val="002060"/>
              </a:solidFill>
              <a:latin typeface="Franklin Gothic Book" panose="020B0503020102020204" pitchFamily="34" charset="0"/>
            </a:endParaRPr>
          </a:p>
          <a:p>
            <a:r>
              <a:rPr lang="en-US" dirty="0">
                <a:solidFill>
                  <a:srgbClr val="002060"/>
                </a:solidFill>
                <a:latin typeface="Franklin Gothic Book" panose="020B0503020102020204" pitchFamily="34" charset="0"/>
              </a:rPr>
              <a:t>Additional questions are KSBN required – contact KSBN for questions on these (Janelle.martin@ks.gov)</a:t>
            </a:r>
          </a:p>
          <a:p>
            <a:pPr marL="0" indent="0">
              <a:buNone/>
            </a:pPr>
            <a:endParaRPr lang="en-US" dirty="0"/>
          </a:p>
          <a:p>
            <a:endParaRPr lang="en-US" dirty="0"/>
          </a:p>
        </p:txBody>
      </p:sp>
      <p:pic>
        <p:nvPicPr>
          <p:cNvPr id="6" name="Picture 5">
            <a:extLst>
              <a:ext uri="{FF2B5EF4-FFF2-40B4-BE49-F238E27FC236}">
                <a16:creationId xmlns:a16="http://schemas.microsoft.com/office/drawing/2014/main" id="{5D5C016D-BA7E-4F72-A109-CDEB1639CBFA}"/>
              </a:ext>
            </a:extLst>
          </p:cNvPr>
          <p:cNvPicPr>
            <a:picLocks noChangeAspect="1"/>
          </p:cNvPicPr>
          <p:nvPr/>
        </p:nvPicPr>
        <p:blipFill>
          <a:blip r:embed="rId3"/>
          <a:stretch>
            <a:fillRect/>
          </a:stretch>
        </p:blipFill>
        <p:spPr>
          <a:xfrm>
            <a:off x="6385932" y="2115198"/>
            <a:ext cx="5009894" cy="3345265"/>
          </a:xfrm>
          <a:prstGeom prst="rect">
            <a:avLst/>
          </a:prstGeom>
        </p:spPr>
      </p:pic>
      <p:pic>
        <p:nvPicPr>
          <p:cNvPr id="4" name="Picture 3">
            <a:extLst>
              <a:ext uri="{FF2B5EF4-FFF2-40B4-BE49-F238E27FC236}">
                <a16:creationId xmlns:a16="http://schemas.microsoft.com/office/drawing/2014/main" id="{1B14806F-C80A-4ABF-981D-3B7CD0CF5E39}"/>
              </a:ext>
            </a:extLst>
          </p:cNvPr>
          <p:cNvPicPr>
            <a:picLocks noChangeAspect="1"/>
          </p:cNvPicPr>
          <p:nvPr/>
        </p:nvPicPr>
        <p:blipFill>
          <a:blip r:embed="rId4"/>
          <a:stretch>
            <a:fillRect/>
          </a:stretch>
        </p:blipFill>
        <p:spPr>
          <a:xfrm>
            <a:off x="10365450" y="291794"/>
            <a:ext cx="1274174" cy="993734"/>
          </a:xfrm>
          <a:prstGeom prst="rect">
            <a:avLst/>
          </a:prstGeom>
        </p:spPr>
      </p:pic>
    </p:spTree>
    <p:extLst>
      <p:ext uri="{BB962C8B-B14F-4D97-AF65-F5344CB8AC3E}">
        <p14:creationId xmlns:p14="http://schemas.microsoft.com/office/powerpoint/2010/main" val="276409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6F32-EC83-42A4-BAAE-7F8106CB9E38}"/>
              </a:ext>
            </a:extLst>
          </p:cNvPr>
          <p:cNvSpPr>
            <a:spLocks noGrp="1"/>
          </p:cNvSpPr>
          <p:nvPr>
            <p:ph type="title"/>
          </p:nvPr>
        </p:nvSpPr>
        <p:spPr>
          <a:xfrm>
            <a:off x="2564780" y="365126"/>
            <a:ext cx="7058722" cy="939568"/>
          </a:xfrm>
        </p:spPr>
        <p:txBody>
          <a:bodyPr/>
          <a:lstStyle/>
          <a:p>
            <a:pPr algn="ctr"/>
            <a:r>
              <a:rPr lang="en-US" dirty="0">
                <a:solidFill>
                  <a:srgbClr val="002060"/>
                </a:solidFill>
              </a:rPr>
              <a:t>Directions</a:t>
            </a:r>
          </a:p>
        </p:txBody>
      </p:sp>
      <p:sp>
        <p:nvSpPr>
          <p:cNvPr id="8" name="Content Placeholder 7">
            <a:extLst>
              <a:ext uri="{FF2B5EF4-FFF2-40B4-BE49-F238E27FC236}">
                <a16:creationId xmlns:a16="http://schemas.microsoft.com/office/drawing/2014/main" id="{763F30D4-A45C-4B8A-9A11-F1A6BBE5A395}"/>
              </a:ext>
            </a:extLst>
          </p:cNvPr>
          <p:cNvSpPr>
            <a:spLocks noGrp="1"/>
          </p:cNvSpPr>
          <p:nvPr>
            <p:ph sz="half" idx="2"/>
          </p:nvPr>
        </p:nvSpPr>
        <p:spPr>
          <a:xfrm>
            <a:off x="5059017" y="1456866"/>
            <a:ext cx="6729681" cy="4351338"/>
          </a:xfrm>
        </p:spPr>
        <p:txBody>
          <a:bodyPr>
            <a:normAutofit fontScale="92500"/>
          </a:bodyPr>
          <a:lstStyle/>
          <a:p>
            <a:r>
              <a:rPr lang="en-US" dirty="0">
                <a:solidFill>
                  <a:srgbClr val="002060"/>
                </a:solidFill>
                <a:latin typeface="Franklin Gothic Book" panose="020B0503020102020204" pitchFamily="34" charset="0"/>
              </a:rPr>
              <a:t>Complete the survey for each NCLEX code. (Bi-level programs should split numbers to represent each level.)</a:t>
            </a:r>
          </a:p>
          <a:p>
            <a:r>
              <a:rPr lang="en-US" dirty="0">
                <a:solidFill>
                  <a:srgbClr val="002060"/>
                </a:solidFill>
                <a:latin typeface="Franklin Gothic Book" panose="020B0503020102020204" pitchFamily="34" charset="0"/>
              </a:rPr>
              <a:t>All questions are </a:t>
            </a:r>
            <a:r>
              <a:rPr lang="en-US" u="sng" dirty="0">
                <a:solidFill>
                  <a:srgbClr val="002060"/>
                </a:solidFill>
                <a:latin typeface="Franklin Gothic Book" panose="020B0503020102020204" pitchFamily="34" charset="0"/>
              </a:rPr>
              <a:t>required</a:t>
            </a:r>
            <a:r>
              <a:rPr lang="en-US" dirty="0">
                <a:solidFill>
                  <a:srgbClr val="002060"/>
                </a:solidFill>
                <a:latin typeface="Franklin Gothic Book" panose="020B0503020102020204" pitchFamily="34" charset="0"/>
              </a:rPr>
              <a:t>.  </a:t>
            </a:r>
          </a:p>
          <a:p>
            <a:r>
              <a:rPr lang="en-US" dirty="0">
                <a:solidFill>
                  <a:srgbClr val="002060"/>
                </a:solidFill>
                <a:latin typeface="Franklin Gothic Book" panose="020B0503020102020204" pitchFamily="34" charset="0"/>
              </a:rPr>
              <a:t>You must each question in order to proceed</a:t>
            </a:r>
          </a:p>
          <a:p>
            <a:r>
              <a:rPr lang="en-US" dirty="0">
                <a:solidFill>
                  <a:srgbClr val="002060"/>
                </a:solidFill>
                <a:latin typeface="Franklin Gothic Book" panose="020B0503020102020204" pitchFamily="34" charset="0"/>
              </a:rPr>
              <a:t>You may go back and make changes until the survey is submitted.</a:t>
            </a:r>
          </a:p>
          <a:p>
            <a:r>
              <a:rPr lang="en-US" dirty="0">
                <a:solidFill>
                  <a:srgbClr val="002060"/>
                </a:solidFill>
                <a:latin typeface="Franklin Gothic Book" panose="020B0503020102020204" pitchFamily="34" charset="0"/>
              </a:rPr>
              <a:t>Your responses are automatically saved; when you return, </a:t>
            </a:r>
            <a:r>
              <a:rPr lang="en-US" u="sng" dirty="0">
                <a:solidFill>
                  <a:srgbClr val="002060"/>
                </a:solidFill>
                <a:latin typeface="Franklin Gothic Book" panose="020B0503020102020204" pitchFamily="34" charset="0"/>
              </a:rPr>
              <a:t>use the same computer and browser</a:t>
            </a:r>
            <a:r>
              <a:rPr lang="en-US" dirty="0">
                <a:solidFill>
                  <a:srgbClr val="002060"/>
                </a:solidFill>
                <a:latin typeface="Franklin Gothic Book" panose="020B0503020102020204" pitchFamily="34" charset="0"/>
              </a:rPr>
              <a:t>.</a:t>
            </a:r>
          </a:p>
          <a:p>
            <a:endParaRPr lang="en-US" dirty="0">
              <a:solidFill>
                <a:srgbClr val="002060"/>
              </a:solidFill>
              <a:latin typeface="Franklin Gothic Book" panose="020B0503020102020204" pitchFamily="34" charset="0"/>
            </a:endParaRPr>
          </a:p>
        </p:txBody>
      </p:sp>
      <p:pic>
        <p:nvPicPr>
          <p:cNvPr id="14" name="Content Placeholder 13">
            <a:extLst>
              <a:ext uri="{FF2B5EF4-FFF2-40B4-BE49-F238E27FC236}">
                <a16:creationId xmlns:a16="http://schemas.microsoft.com/office/drawing/2014/main" id="{487CDD69-B214-4D3B-8728-B257E1959F3C}"/>
              </a:ext>
            </a:extLst>
          </p:cNvPr>
          <p:cNvPicPr>
            <a:picLocks noGrp="1" noChangeAspect="1"/>
          </p:cNvPicPr>
          <p:nvPr>
            <p:ph sz="half" idx="1"/>
          </p:nvPr>
        </p:nvPicPr>
        <p:blipFill>
          <a:blip r:embed="rId3"/>
          <a:stretch>
            <a:fillRect/>
          </a:stretch>
        </p:blipFill>
        <p:spPr>
          <a:xfrm>
            <a:off x="799773" y="2405270"/>
            <a:ext cx="3702653" cy="2843107"/>
          </a:xfrm>
        </p:spPr>
      </p:pic>
      <p:pic>
        <p:nvPicPr>
          <p:cNvPr id="3" name="Picture 2">
            <a:extLst>
              <a:ext uri="{FF2B5EF4-FFF2-40B4-BE49-F238E27FC236}">
                <a16:creationId xmlns:a16="http://schemas.microsoft.com/office/drawing/2014/main" id="{72ED1253-6EFE-4851-9897-42063D89C911}"/>
              </a:ext>
            </a:extLst>
          </p:cNvPr>
          <p:cNvPicPr>
            <a:picLocks noChangeAspect="1"/>
          </p:cNvPicPr>
          <p:nvPr/>
        </p:nvPicPr>
        <p:blipFill>
          <a:blip r:embed="rId4"/>
          <a:stretch>
            <a:fillRect/>
          </a:stretch>
        </p:blipFill>
        <p:spPr>
          <a:xfrm>
            <a:off x="474318" y="310960"/>
            <a:ext cx="1274174" cy="993734"/>
          </a:xfrm>
          <a:prstGeom prst="rect">
            <a:avLst/>
          </a:prstGeom>
        </p:spPr>
      </p:pic>
    </p:spTree>
    <p:extLst>
      <p:ext uri="{BB962C8B-B14F-4D97-AF65-F5344CB8AC3E}">
        <p14:creationId xmlns:p14="http://schemas.microsoft.com/office/powerpoint/2010/main" val="97681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F41699-BE17-4630-9BED-C31577FF1D82}"/>
              </a:ext>
            </a:extLst>
          </p:cNvPr>
          <p:cNvPicPr>
            <a:picLocks noChangeAspect="1"/>
          </p:cNvPicPr>
          <p:nvPr/>
        </p:nvPicPr>
        <p:blipFill>
          <a:blip r:embed="rId3"/>
          <a:stretch>
            <a:fillRect/>
          </a:stretch>
        </p:blipFill>
        <p:spPr>
          <a:xfrm>
            <a:off x="10838984" y="191660"/>
            <a:ext cx="1070517" cy="834901"/>
          </a:xfrm>
          <a:prstGeom prst="rect">
            <a:avLst/>
          </a:prstGeom>
        </p:spPr>
      </p:pic>
      <p:sp>
        <p:nvSpPr>
          <p:cNvPr id="4" name="Title 3">
            <a:extLst>
              <a:ext uri="{FF2B5EF4-FFF2-40B4-BE49-F238E27FC236}">
                <a16:creationId xmlns:a16="http://schemas.microsoft.com/office/drawing/2014/main" id="{F4E7DA90-9EDA-893C-4042-392AE3F44DC0}"/>
              </a:ext>
            </a:extLst>
          </p:cNvPr>
          <p:cNvSpPr>
            <a:spLocks noGrp="1"/>
          </p:cNvSpPr>
          <p:nvPr>
            <p:ph type="title"/>
          </p:nvPr>
        </p:nvSpPr>
        <p:spPr>
          <a:xfrm>
            <a:off x="1124656" y="365126"/>
            <a:ext cx="9528548" cy="661436"/>
          </a:xfrm>
        </p:spPr>
        <p:txBody>
          <a:bodyPr>
            <a:normAutofit/>
          </a:bodyPr>
          <a:lstStyle/>
          <a:p>
            <a:r>
              <a:rPr lang="en-US" sz="3200" dirty="0"/>
              <a:t>Screen shot of intro/directions:</a:t>
            </a:r>
          </a:p>
        </p:txBody>
      </p:sp>
      <p:sp>
        <p:nvSpPr>
          <p:cNvPr id="5" name="Content Placeholder 4">
            <a:extLst>
              <a:ext uri="{FF2B5EF4-FFF2-40B4-BE49-F238E27FC236}">
                <a16:creationId xmlns:a16="http://schemas.microsoft.com/office/drawing/2014/main" id="{20FA1917-1760-F6C3-F8C8-F976E5748864}"/>
              </a:ext>
            </a:extLst>
          </p:cNvPr>
          <p:cNvSpPr>
            <a:spLocks noGrp="1"/>
          </p:cNvSpPr>
          <p:nvPr>
            <p:ph idx="1"/>
          </p:nvPr>
        </p:nvSpPr>
        <p:spPr>
          <a:xfrm>
            <a:off x="1124656" y="1113184"/>
            <a:ext cx="10596002" cy="4838238"/>
          </a:xfrm>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Prelicensure Annual Report Core Data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collaboration with your board of nursing (BON), NCSBN is assisting with collecting their Annual Report data this year.  The survey was designed based on the core data results of a large, mixed-methods study of nursing program quality indicators and warning signs.  NCSBN has included questions about COVID-19 to analyze its impact within your program.  Your BON will include some additional questions at the end of the core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Your BON will receive descriptive results of the nursing programs in their state/jurisdiction, as well as a report of the raw data of each program.  Annually, they will receive an aggregate report of all participating BON’s so that they can compare their programs to the aggregate.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Directions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Please complete the following survey for each NCLEX code that you have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Since these are core data, all fields are required before you can proceed to the next question.  We encourage you to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compile the data on the pdf copy of the survey that the board will send you</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then you may enter your data into the online survey using the link provided.  The survey saves your responses automatically.  If you exit your survey, you may return to the pre-populated survey a long as you use the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same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computer/internet browser. Once you’ve responded to the last survey question, you will be shown a summary of your responses.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You will have until June 30</a:t>
            </a:r>
            <a:r>
              <a:rPr kumimoji="0" lang="en-US" sz="1600" b="0" i="0" u="none" strike="noStrike" kern="1200" cap="none" spc="0" normalizeH="0" baseline="30000" noProof="0" dirty="0">
                <a:ln>
                  <a:noFill/>
                </a:ln>
                <a:solidFill>
                  <a:prstClr val="black"/>
                </a:solidFill>
                <a:effectLst/>
                <a:highlight>
                  <a:srgbClr val="FFFF00"/>
                </a:highlight>
                <a:uLnTx/>
                <a:uFillTx/>
                <a:latin typeface="Calibri" panose="020F0502020204030204"/>
                <a:ea typeface="+mn-ea"/>
                <a:cs typeface="+mn-cs"/>
              </a:rPr>
              <a:t>th</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to complete the survey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we’ll send the results to your BON three weeks after the last program has submitted their survey.  Remember, these questions are only for the programs with the NCLEX code that you have identified below.  If you have any questions, please email Qiana McIntosh at NCSBN; her email is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qmcintosh@ncsbn.org</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indent="0">
              <a:buNone/>
            </a:pPr>
            <a:endParaRPr lang="en-US" dirty="0"/>
          </a:p>
        </p:txBody>
      </p:sp>
    </p:spTree>
    <p:extLst>
      <p:ext uri="{BB962C8B-B14F-4D97-AF65-F5344CB8AC3E}">
        <p14:creationId xmlns:p14="http://schemas.microsoft.com/office/powerpoint/2010/main" val="26579292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AM-Template" id="{65C99B22-3609-934C-B0D7-DB64C36EAD26}" vid="{12C46C32-5976-6448-B23D-1718D1307349}"/>
    </a:ext>
  </a:extLst>
</a:theme>
</file>

<file path=ppt/theme/theme2.xml><?xml version="1.0" encoding="utf-8"?>
<a:theme xmlns:a="http://schemas.openxmlformats.org/drawingml/2006/main" name="Custom Desig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AM-Template" id="{65C99B22-3609-934C-B0D7-DB64C36EAD26}" vid="{C581456E-4DD5-7E4E-B62D-F600FFEAAC3F}"/>
    </a:ext>
  </a:extLst>
</a:theme>
</file>

<file path=ppt/theme/theme3.xml><?xml version="1.0" encoding="utf-8"?>
<a:theme xmlns:a="http://schemas.openxmlformats.org/drawingml/2006/main" name="1_Custom Desig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AM-Template" id="{65C99B22-3609-934C-B0D7-DB64C36EAD26}" vid="{C581456E-4DD5-7E4E-B62D-F600FFEAAC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562DA72128F34284E77A2168349E46" ma:contentTypeVersion="2" ma:contentTypeDescription="Create a new document." ma:contentTypeScope="" ma:versionID="7a1564de643cae1983a5e5dcee597ee4">
  <xsd:schema xmlns:xsd="http://www.w3.org/2001/XMLSchema" xmlns:xs="http://www.w3.org/2001/XMLSchema" xmlns:p="http://schemas.microsoft.com/office/2006/metadata/properties" xmlns:ns3="783328de-f05b-4dc0-a7bf-f4d7a4f930a3" targetNamespace="http://schemas.microsoft.com/office/2006/metadata/properties" ma:root="true" ma:fieldsID="2c21881106082b518a82848b4b5a32c6" ns3:_="">
    <xsd:import namespace="783328de-f05b-4dc0-a7bf-f4d7a4f930a3"/>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3328de-f05b-4dc0-a7bf-f4d7a4f93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F499B0-A6D6-4F22-BEB8-2D610F8F3005}">
  <ds:schemaRefs>
    <ds:schemaRef ds:uri="http://schemas.microsoft.com/sharepoint/v3/contenttype/forms"/>
  </ds:schemaRefs>
</ds:datastoreItem>
</file>

<file path=customXml/itemProps2.xml><?xml version="1.0" encoding="utf-8"?>
<ds:datastoreItem xmlns:ds="http://schemas.openxmlformats.org/officeDocument/2006/customXml" ds:itemID="{479C4741-E69E-4F0A-9E95-D229C57CDE7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783328de-f05b-4dc0-a7bf-f4d7a4f930a3"/>
    <ds:schemaRef ds:uri="http://www.w3.org/XML/1998/namespace"/>
    <ds:schemaRef ds:uri="http://purl.org/dc/dcmitype/"/>
  </ds:schemaRefs>
</ds:datastoreItem>
</file>

<file path=customXml/itemProps3.xml><?xml version="1.0" encoding="utf-8"?>
<ds:datastoreItem xmlns:ds="http://schemas.openxmlformats.org/officeDocument/2006/customXml" ds:itemID="{010C5150-7EFD-4794-B648-B3CFA70F64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3328de-f05b-4dc0-a7bf-f4d7a4f930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846</TotalTime>
  <Words>2126</Words>
  <Application>Microsoft Office PowerPoint</Application>
  <PresentationFormat>Widescreen</PresentationFormat>
  <Paragraphs>148</Paragraphs>
  <Slides>19</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Franklin Gothic Book</vt:lpstr>
      <vt:lpstr>Franklin Gothic Demi</vt:lpstr>
      <vt:lpstr>Franklin Gothic Medium</vt:lpstr>
      <vt:lpstr>1_Office Theme</vt:lpstr>
      <vt:lpstr>Custom Design</vt:lpstr>
      <vt:lpstr>1_Custom Design</vt:lpstr>
      <vt:lpstr>Informational Session for Annual Reports</vt:lpstr>
      <vt:lpstr>Background</vt:lpstr>
      <vt:lpstr>  </vt:lpstr>
      <vt:lpstr>Background</vt:lpstr>
      <vt:lpstr>Background</vt:lpstr>
      <vt:lpstr>Survey</vt:lpstr>
      <vt:lpstr>Survey</vt:lpstr>
      <vt:lpstr>Directions</vt:lpstr>
      <vt:lpstr>Screen shot of intro/directions:</vt:lpstr>
      <vt:lpstr>PowerPoint Presentation</vt:lpstr>
      <vt:lpstr>Additional Questions - KSBN</vt:lpstr>
      <vt:lpstr>Additional Questions - KSBN</vt:lpstr>
      <vt:lpstr>Additional Questions - KSBN</vt:lpstr>
      <vt:lpstr>Graduate Section</vt:lpstr>
      <vt:lpstr>Submitting the Survey</vt:lpstr>
      <vt:lpstr>PowerPoint Presentation</vt:lpstr>
      <vt:lpstr>PowerPoint Presentation</vt:lpstr>
      <vt:lpstr>This is a Win-Win Situation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for Annual Reports</dc:title>
  <dc:creator>Nancy Spector</dc:creator>
  <cp:lastModifiedBy>Martin, Janelle [KSBN]</cp:lastModifiedBy>
  <cp:revision>44</cp:revision>
  <dcterms:created xsi:type="dcterms:W3CDTF">2021-02-10T19:28:40Z</dcterms:created>
  <dcterms:modified xsi:type="dcterms:W3CDTF">2023-04-19T20:16:02Z</dcterms:modified>
</cp:coreProperties>
</file>